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Lst>
  <p:notesMasterIdLst>
    <p:notesMasterId r:id="rId67"/>
  </p:notesMasterIdLst>
  <p:sldIdLst>
    <p:sldId id="262" r:id="rId5"/>
    <p:sldId id="256" r:id="rId6"/>
    <p:sldId id="267" r:id="rId7"/>
    <p:sldId id="284" r:id="rId8"/>
    <p:sldId id="288" r:id="rId9"/>
    <p:sldId id="292" r:id="rId10"/>
    <p:sldId id="291" r:id="rId11"/>
    <p:sldId id="335" r:id="rId12"/>
    <p:sldId id="293" r:id="rId13"/>
    <p:sldId id="294" r:id="rId14"/>
    <p:sldId id="350" r:id="rId15"/>
    <p:sldId id="296" r:id="rId16"/>
    <p:sldId id="297" r:id="rId17"/>
    <p:sldId id="298" r:id="rId18"/>
    <p:sldId id="299" r:id="rId19"/>
    <p:sldId id="300" r:id="rId20"/>
    <p:sldId id="301" r:id="rId21"/>
    <p:sldId id="302" r:id="rId22"/>
    <p:sldId id="303" r:id="rId23"/>
    <p:sldId id="304" r:id="rId24"/>
    <p:sldId id="305" r:id="rId25"/>
    <p:sldId id="306" r:id="rId26"/>
    <p:sldId id="351" r:id="rId27"/>
    <p:sldId id="307" r:id="rId28"/>
    <p:sldId id="309" r:id="rId29"/>
    <p:sldId id="308" r:id="rId30"/>
    <p:sldId id="310" r:id="rId31"/>
    <p:sldId id="311" r:id="rId32"/>
    <p:sldId id="312" r:id="rId33"/>
    <p:sldId id="313" r:id="rId34"/>
    <p:sldId id="314" r:id="rId35"/>
    <p:sldId id="315" r:id="rId36"/>
    <p:sldId id="316" r:id="rId37"/>
    <p:sldId id="317" r:id="rId38"/>
    <p:sldId id="352"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266" r:id="rId56"/>
    <p:sldId id="336" r:id="rId57"/>
    <p:sldId id="337" r:id="rId58"/>
    <p:sldId id="338" r:id="rId59"/>
    <p:sldId id="339" r:id="rId60"/>
    <p:sldId id="341" r:id="rId61"/>
    <p:sldId id="342" r:id="rId62"/>
    <p:sldId id="343" r:id="rId63"/>
    <p:sldId id="344" r:id="rId64"/>
    <p:sldId id="345" r:id="rId65"/>
    <p:sldId id="346" r:id="rId6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32DCB2-65A9-4782-A037-EFE289CA7E46}" type="datetimeFigureOut">
              <a:rPr lang="ru-RU" smtClean="0"/>
              <a:pPr/>
              <a:t>10.09.2020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B4A14-95F9-40C1-82B6-BBB2AB1322C1}" type="slidenum">
              <a:rPr lang="ru-RU" smtClean="0"/>
              <a:pPr/>
              <a:t>‹#›</a:t>
            </a:fld>
            <a:endParaRPr lang="ru-RU"/>
          </a:p>
        </p:txBody>
      </p:sp>
    </p:spTree>
    <p:extLst>
      <p:ext uri="{BB962C8B-B14F-4D97-AF65-F5344CB8AC3E}">
        <p14:creationId xmlns:p14="http://schemas.microsoft.com/office/powerpoint/2010/main" val="430652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D1B4A14-95F9-40C1-82B6-BBB2AB1322C1}" type="slidenum">
              <a:rPr lang="ru-RU" smtClean="0">
                <a:solidFill>
                  <a:prstClr val="black"/>
                </a:solidFill>
              </a:rPr>
              <a:pPr/>
              <a:t>18</a:t>
            </a:fld>
            <a:endParaRPr lang="ru-RU">
              <a:solidFill>
                <a:prstClr val="black"/>
              </a:solidFill>
            </a:endParaRPr>
          </a:p>
        </p:txBody>
      </p:sp>
    </p:spTree>
    <p:extLst>
      <p:ext uri="{BB962C8B-B14F-4D97-AF65-F5344CB8AC3E}">
        <p14:creationId xmlns:p14="http://schemas.microsoft.com/office/powerpoint/2010/main" val="60965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D1B4A14-95F9-40C1-82B6-BBB2AB1322C1}" type="slidenum">
              <a:rPr lang="ru-RU" smtClean="0">
                <a:solidFill>
                  <a:prstClr val="black"/>
                </a:solidFill>
              </a:rPr>
              <a:pPr/>
              <a:t>19</a:t>
            </a:fld>
            <a:endParaRPr lang="ru-RU">
              <a:solidFill>
                <a:prstClr val="black"/>
              </a:solidFill>
            </a:endParaRPr>
          </a:p>
        </p:txBody>
      </p:sp>
    </p:spTree>
    <p:extLst>
      <p:ext uri="{BB962C8B-B14F-4D97-AF65-F5344CB8AC3E}">
        <p14:creationId xmlns:p14="http://schemas.microsoft.com/office/powerpoint/2010/main" val="391489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137AFC-9CE9-4FAF-8D85-2B6661E76269}"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294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73E7ED-EC01-4D27-9E43-8E2DE200962E}"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9102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1BD2F4-40D1-4EB9-892C-A8F1A610C2D0}"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5876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6224B9-D38C-40C5-B0D2-CF407FD5E774}"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514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27F057-8022-47A5-9A6A-80AF093ECB35}"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331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C7BCAB-8E20-4D3D-ADBE-1D7A1C99A8FA}"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7422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8009C8-07DB-4DF2-A13B-6A1BABEFA743}"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1704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42CDCC-78A5-40A6-9EBC-885ACDB95643}"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354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51AB25-1099-40AC-BC85-62A4D9F81849}"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4835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7D3241-06FD-46D8-9C95-B039901828A4}"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9132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DA2E2A-6B23-447F-B935-459952BA6962}"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7277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3160B8-DB82-4169-9074-A58CCE4B5718}"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1395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есто для изображения из Интернета 3"/>
          <p:cNvSpPr>
            <a:spLocks noGrp="1"/>
          </p:cNvSpPr>
          <p:nvPr>
            <p:ph type="clipArt" sz="half" idx="2"/>
          </p:nvPr>
        </p:nvSpPr>
        <p:spPr>
          <a:xfrm>
            <a:off x="4648200" y="1600200"/>
            <a:ext cx="4038600" cy="4525963"/>
          </a:xfrm>
        </p:spPr>
        <p:txBody>
          <a:bodyPr/>
          <a:lstStyle/>
          <a:p>
            <a:pPr lvl="0"/>
            <a:endParaRPr lang="ru-RU" noProof="0"/>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179252-A7DA-472D-BF06-0B8BA527C5B1}"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3600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137AFC-9CE9-4FAF-8D85-2B6661E76269}"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1711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73E7ED-EC01-4D27-9E43-8E2DE200962E}"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5858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1BD2F4-40D1-4EB9-892C-A8F1A610C2D0}"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19161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6224B9-D38C-40C5-B0D2-CF407FD5E774}"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7195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27F057-8022-47A5-9A6A-80AF093ECB35}"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250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C7BCAB-8E20-4D3D-ADBE-1D7A1C99A8FA}"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86049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8009C8-07DB-4DF2-A13B-6A1BABEFA743}"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1214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42CDCC-78A5-40A6-9EBC-885ACDB95643}"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57836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51AB25-1099-40AC-BC85-62A4D9F81849}"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8573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7D3241-06FD-46D8-9C95-B039901828A4}"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09121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DA2E2A-6B23-447F-B935-459952BA6962}"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40048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3160B8-DB82-4169-9074-A58CCE4B5718}"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4551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есто для изображения из Интернета 3"/>
          <p:cNvSpPr>
            <a:spLocks noGrp="1"/>
          </p:cNvSpPr>
          <p:nvPr>
            <p:ph type="clipArt" sz="half" idx="2"/>
          </p:nvPr>
        </p:nvSpPr>
        <p:spPr>
          <a:xfrm>
            <a:off x="4648200" y="1600200"/>
            <a:ext cx="4038600" cy="4525963"/>
          </a:xfrm>
        </p:spPr>
        <p:txBody>
          <a:bodyPr/>
          <a:lstStyle/>
          <a:p>
            <a:pPr lvl="0"/>
            <a:endParaRPr lang="ru-RU" noProof="0"/>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179252-A7DA-472D-BF06-0B8BA527C5B1}"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591862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137AFC-9CE9-4FAF-8D85-2B6661E76269}"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11940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73E7ED-EC01-4D27-9E43-8E2DE200962E}"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9261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1BD2F4-40D1-4EB9-892C-A8F1A610C2D0}"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0984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6224B9-D38C-40C5-B0D2-CF407FD5E774}"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27358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427F057-8022-47A5-9A6A-80AF093ECB35}"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73073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C7BCAB-8E20-4D3D-ADBE-1D7A1C99A8FA}"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6816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8009C8-07DB-4DF2-A13B-6A1BABEFA743}"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55110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542CDCC-78A5-40A6-9EBC-885ACDB95643}"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07500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51AB25-1099-40AC-BC85-62A4D9F81849}"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8285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B7D3241-06FD-46D8-9C95-B039901828A4}"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61735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2DA2E2A-6B23-447F-B935-459952BA6962}"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40075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dgm" preserve="1">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Рисунок SmartArt 2"/>
          <p:cNvSpPr>
            <a:spLocks noGrp="1"/>
          </p:cNvSpPr>
          <p:nvPr>
            <p:ph type="dgm" idx="1"/>
          </p:nvPr>
        </p:nvSpPr>
        <p:spPr>
          <a:xfrm>
            <a:off x="457200" y="1600200"/>
            <a:ext cx="8229600" cy="4525963"/>
          </a:xfrm>
        </p:spPr>
        <p:txBody>
          <a:bodyPr/>
          <a:lstStyle/>
          <a:p>
            <a:pPr lvl="0"/>
            <a:endParaRPr lang="ru-RU" noProof="0"/>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D3160B8-DB82-4169-9074-A58CCE4B5718}"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7222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a:t>Образец заголовка</a:t>
            </a:r>
          </a:p>
        </p:txBody>
      </p:sp>
      <p:sp>
        <p:nvSpPr>
          <p:cNvPr id="3" name="Текст 2"/>
          <p:cNvSpPr>
            <a:spLocks noGrp="1"/>
          </p:cNvSpPr>
          <p:nvPr>
            <p:ph type="body" sz="half" idx="1"/>
          </p:nvPr>
        </p:nvSpPr>
        <p:spPr>
          <a:xfrm>
            <a:off x="457200" y="1600200"/>
            <a:ext cx="4038600" cy="452596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Место для изображения из Интернета 3"/>
          <p:cNvSpPr>
            <a:spLocks noGrp="1"/>
          </p:cNvSpPr>
          <p:nvPr>
            <p:ph type="clipArt" sz="half" idx="2"/>
          </p:nvPr>
        </p:nvSpPr>
        <p:spPr>
          <a:xfrm>
            <a:off x="4648200" y="1600200"/>
            <a:ext cx="4038600" cy="4525963"/>
          </a:xfrm>
        </p:spPr>
        <p:txBody>
          <a:bodyPr/>
          <a:lstStyle/>
          <a:p>
            <a:pPr lvl="0"/>
            <a:endParaRPr lang="ru-RU" noProof="0"/>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7179252-A7DA-472D-BF06-0B8BA527C5B1}"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827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D580D19B-115E-48E5-B608-3C0E09961C7A}" type="datetimeFigureOut">
              <a:rPr lang="ru-RU" smtClean="0"/>
              <a:pPr/>
              <a:t>10.09.2020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B839981-8795-41FB-86CB-02D499E9A36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80D19B-115E-48E5-B608-3C0E09961C7A}" type="datetimeFigureOut">
              <a:rPr lang="ru-RU" smtClean="0"/>
              <a:pPr/>
              <a:t>10.09.2020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39981-8795-41FB-86CB-02D499E9A36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4A4A4"/>
            </a:gs>
            <a:gs pos="50000">
              <a:schemeClr val="bg1"/>
            </a:gs>
            <a:gs pos="100000">
              <a:srgbClr val="A4A4A4"/>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F3D2A-1CE9-4FF6-99D1-E2E54F2A3170}"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826078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4A4A4"/>
            </a:gs>
            <a:gs pos="50000">
              <a:schemeClr val="bg1"/>
            </a:gs>
            <a:gs pos="100000">
              <a:srgbClr val="A4A4A4"/>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F3D2A-1CE9-4FF6-99D1-E2E54F2A3170}"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53455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4A4A4"/>
            </a:gs>
            <a:gs pos="50000">
              <a:schemeClr val="bg1"/>
            </a:gs>
            <a:gs pos="100000">
              <a:srgbClr val="A4A4A4"/>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F3D2A-1CE9-4FF6-99D1-E2E54F2A3170}" type="slidenum">
              <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ru-RU" altLang="ru-RU"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2430548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consultantplus://offline/ref=3EBF5522D23B9B8E3E18D1EDC4184CB510C9F26005D3A02C5ECAAB1ED3CE697275250417718D79D6PAK3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consultantplus://offline/ref=D0291FD9CE3AC083B3FDC97B916A3D79BF53C0873F9F272F2E16668F85751CB8292F93EAE0F720DDs2GCI" TargetMode="External"/><Relationship Id="rId2" Type="http://schemas.openxmlformats.org/officeDocument/2006/relationships/hyperlink" Target="consultantplus://offline/ref=D0291FD9CE3AC083B3FDC97B916A3D79BF52C5863E97272F2E16668F85751CB8292F93EAE0F721D9s2GEI" TargetMode="External"/><Relationship Id="rId1" Type="http://schemas.openxmlformats.org/officeDocument/2006/relationships/slideLayout" Target="../slideLayouts/slideLayout7.xml"/><Relationship Id="rId4" Type="http://schemas.openxmlformats.org/officeDocument/2006/relationships/hyperlink" Target="consultantplus://offline/ref=DB0F69B49ED078F05B466DC48045F005D66113A83441F93D2BDB8F7AFD2EA68E7994F14E7F4AC228g33B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24744"/>
            <a:ext cx="8280920" cy="3339073"/>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a:solidFill>
                  <a:srgbClr val="C00000"/>
                </a:solidFill>
              </a:rPr>
              <a:t>Система мер и правовые механизмы противодействия коррупции на государственной гражданской службе</a:t>
            </a:r>
          </a:p>
        </p:txBody>
      </p:sp>
      <p:pic>
        <p:nvPicPr>
          <p:cNvPr id="7" name="Рисунок 6"/>
          <p:cNvPicPr>
            <a:picLocks noChangeAspect="1"/>
          </p:cNvPicPr>
          <p:nvPr/>
        </p:nvPicPr>
        <p:blipFill>
          <a:blip r:embed="rId2"/>
          <a:stretch>
            <a:fillRect/>
          </a:stretch>
        </p:blipFill>
        <p:spPr>
          <a:xfrm>
            <a:off x="3059832" y="4680531"/>
            <a:ext cx="3810000" cy="1933575"/>
          </a:xfrm>
          <a:prstGeom prst="rect">
            <a:avLst/>
          </a:prstGeom>
        </p:spPr>
      </p:pic>
    </p:spTree>
    <p:extLst>
      <p:ext uri="{BB962C8B-B14F-4D97-AF65-F5344CB8AC3E}">
        <p14:creationId xmlns:p14="http://schemas.microsoft.com/office/powerpoint/2010/main" val="90620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Картинки по запросу права гражданских служащи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36496" cy="6986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23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4" name="Picture 7" descr="корр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72113" y="2205038"/>
            <a:ext cx="3671887" cy="2938462"/>
          </a:xfrm>
          <a:noFill/>
        </p:spPr>
      </p:pic>
      <p:sp>
        <p:nvSpPr>
          <p:cNvPr id="18435" name="Rectangle 9"/>
          <p:cNvSpPr>
            <a:spLocks noChangeArrowheads="1"/>
          </p:cNvSpPr>
          <p:nvPr/>
        </p:nvSpPr>
        <p:spPr bwMode="auto">
          <a:xfrm>
            <a:off x="323850" y="1484313"/>
            <a:ext cx="5472113" cy="4608512"/>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628" name="Rectangle 4"/>
          <p:cNvSpPr>
            <a:spLocks noGrp="1" noChangeArrowheads="1"/>
          </p:cNvSpPr>
          <p:nvPr>
            <p:ph type="title"/>
          </p:nvPr>
        </p:nvSpPr>
        <p:spPr/>
        <p:txBody>
          <a:bodyPr/>
          <a:lstStyle/>
          <a:p>
            <a:pPr eaLnBrk="1" hangingPunct="1"/>
            <a:r>
              <a:rPr lang="ru-RU" altLang="ru-RU" sz="2000" b="1" dirty="0">
                <a:solidFill>
                  <a:srgbClr val="FF0000"/>
                </a:solidFill>
              </a:rPr>
              <a:t>Статья 8 ФЗ № 273. Обязанность государственных и муниципальных служащих представлять сведения о доходах, об имуществе и обязательствах имущественного характера </a:t>
            </a:r>
          </a:p>
        </p:txBody>
      </p:sp>
      <p:sp>
        <p:nvSpPr>
          <p:cNvPr id="18437" name="Rectangle 5"/>
          <p:cNvSpPr>
            <a:spLocks noGrp="1" noChangeArrowheads="1"/>
          </p:cNvSpPr>
          <p:nvPr>
            <p:ph type="body" sz="half" idx="1"/>
          </p:nvPr>
        </p:nvSpPr>
        <p:spPr>
          <a:xfrm>
            <a:off x="323850" y="1600200"/>
            <a:ext cx="5472113" cy="4525963"/>
          </a:xfrm>
        </p:spPr>
        <p:txBody>
          <a:bodyPr/>
          <a:lstStyle/>
          <a:p>
            <a:pPr eaLnBrk="1" hangingPunct="1">
              <a:lnSpc>
                <a:spcPct val="80000"/>
              </a:lnSpc>
              <a:buFont typeface="Wingdings" panose="05000000000000000000" pitchFamily="2" charset="2"/>
              <a:buChar char="v"/>
            </a:pPr>
            <a:r>
              <a:rPr lang="ru-RU" altLang="ru-RU" sz="1800" b="1"/>
              <a:t>Гражданин, претендующий на замещение должности государственной или муниципальной службы, а также служащий, замещающий такую должность, обязаны представлять представителю нанимателя сведения о своих доходах, имуществе и обязательствах имущественного характера и о доходах, об имуществе и обязательствах имущественного характера своих супруги (супруга) и несовершеннолетних детей</a:t>
            </a:r>
          </a:p>
          <a:p>
            <a:pPr eaLnBrk="1" hangingPunct="1">
              <a:lnSpc>
                <a:spcPct val="80000"/>
              </a:lnSpc>
              <a:buFont typeface="Wingdings" panose="05000000000000000000" pitchFamily="2" charset="2"/>
              <a:buChar char="v"/>
            </a:pPr>
            <a:r>
              <a:rPr lang="ru-RU" altLang="ru-RU" sz="1800" b="1"/>
              <a:t>Проверка достоверности сведений о доходах осуществляется представителем нанимателя самостоятельно или путем направления запроса в правоохранительные органы или государственные органы, осуществляющие контрольные функции </a:t>
            </a:r>
          </a:p>
        </p:txBody>
      </p:sp>
    </p:spTree>
    <p:extLst>
      <p:ext uri="{BB962C8B-B14F-4D97-AF65-F5344CB8AC3E}">
        <p14:creationId xmlns:p14="http://schemas.microsoft.com/office/powerpoint/2010/main" val="1638298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500"/>
                                        <p:tgtEl>
                                          <p:spTgt spid="26628"/>
                                        </p:tgtEl>
                                      </p:cBhvr>
                                    </p:animEffect>
                                    <p:animScale>
                                      <p:cBhvr>
                                        <p:cTn id="7" dur="250" autoRev="1" fill="hold"/>
                                        <p:tgtEl>
                                          <p:spTgt spid="266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55890020"/>
              </p:ext>
            </p:extLst>
          </p:nvPr>
        </p:nvGraphicFramePr>
        <p:xfrm>
          <a:off x="0" y="1"/>
          <a:ext cx="9144000" cy="6669358"/>
        </p:xfrm>
        <a:graphic>
          <a:graphicData uri="http://schemas.openxmlformats.org/drawingml/2006/table">
            <a:tbl>
              <a:tblPr firstRow="1" bandRow="1">
                <a:tableStyleId>{C4B1156A-380E-4F78-BDF5-A606A8083BF9}</a:tableStyleId>
              </a:tblPr>
              <a:tblGrid>
                <a:gridCol w="3387693">
                  <a:extLst>
                    <a:ext uri="{9D8B030D-6E8A-4147-A177-3AD203B41FA5}">
                      <a16:colId xmlns:a16="http://schemas.microsoft.com/office/drawing/2014/main" val="20000"/>
                    </a:ext>
                  </a:extLst>
                </a:gridCol>
                <a:gridCol w="2708307">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30573">
                <a:tc gridSpan="3">
                  <a:txBody>
                    <a:bodyPr/>
                    <a:lstStyle/>
                    <a:p>
                      <a:pPr algn="ctr"/>
                      <a:r>
                        <a:rPr lang="ru-RU" b="1" dirty="0">
                          <a:solidFill>
                            <a:srgbClr val="C00000"/>
                          </a:solidFill>
                        </a:rPr>
                        <a:t>Представление сведений о доходах, об имуществе и обязательствах имущественного характера</a:t>
                      </a: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2"/>
                  </a:ext>
                </a:extLst>
              </a:tr>
              <a:tr h="4573447">
                <a:tc>
                  <a:txBody>
                    <a:bodyPr/>
                    <a:lstStyle/>
                    <a:p>
                      <a:pPr algn="just">
                        <a:spcAft>
                          <a:spcPts val="0"/>
                        </a:spcAft>
                      </a:pPr>
                      <a:r>
                        <a:rPr lang="ru-RU" sz="1600" b="1" dirty="0">
                          <a:solidFill>
                            <a:srgbClr val="000000"/>
                          </a:solidFill>
                          <a:effectLst/>
                          <a:latin typeface="+mj-lt"/>
                          <a:ea typeface="Times New Roman" panose="02020603050405020304" pitchFamily="18" charset="0"/>
                        </a:rPr>
                        <a:t>Государственный служащий обязан ежегодно представлять представителю нанимателя сведения о своих доходах, имуществе и обязательствах имущественного характера, а также о доходах, об имуществе и обязательствах имущественного характера супруга (супруги) и несовершеннолетних детей. </a:t>
                      </a:r>
                      <a:endParaRPr lang="ru-RU" sz="1600" b="1" dirty="0">
                        <a:effectLst/>
                        <a:latin typeface="+mj-lt"/>
                        <a:ea typeface="Times New Roman" panose="02020603050405020304" pitchFamily="18" charset="0"/>
                      </a:endParaRPr>
                    </a:p>
                    <a:p>
                      <a:pPr algn="just">
                        <a:spcAft>
                          <a:spcPts val="0"/>
                        </a:spcAft>
                      </a:pPr>
                      <a:r>
                        <a:rPr lang="ru-RU" sz="1600" b="1" dirty="0">
                          <a:solidFill>
                            <a:srgbClr val="000000"/>
                          </a:solidFill>
                          <a:effectLst/>
                          <a:latin typeface="+mj-lt"/>
                          <a:ea typeface="Times New Roman" panose="02020603050405020304" pitchFamily="18" charset="0"/>
                        </a:rPr>
                        <a:t>Перечни должностей, на которые распространяется данная обязанность, утверждены Указом Президента Российской Федерации от </a:t>
                      </a:r>
                      <a:r>
                        <a:rPr lang="ru-RU" sz="1600" b="1" dirty="0">
                          <a:effectLst/>
                          <a:latin typeface="+mj-lt"/>
                          <a:ea typeface="Times New Roman" panose="02020603050405020304" pitchFamily="18" charset="0"/>
                        </a:rPr>
                        <a:t>18.05.2009 № 557</a:t>
                      </a:r>
                    </a:p>
                  </a:txBody>
                  <a:tcPr marL="68580" marR="68580" marT="0" marB="0"/>
                </a:tc>
                <a:tc>
                  <a:txBody>
                    <a:bodyPr/>
                    <a:lstStyle/>
                    <a:p>
                      <a:pPr algn="just">
                        <a:spcAft>
                          <a:spcPts val="0"/>
                        </a:spcAft>
                      </a:pPr>
                      <a:r>
                        <a:rPr lang="ru-RU" sz="1600" b="1" dirty="0">
                          <a:solidFill>
                            <a:srgbClr val="000000"/>
                          </a:solidFill>
                          <a:effectLst/>
                          <a:latin typeface="+mj-lt"/>
                          <a:ea typeface="Times New Roman" panose="02020603050405020304" pitchFamily="18" charset="0"/>
                        </a:rPr>
                        <a:t>ч.1 ст.20 и п.9 ч.1 ст.15 Федерального закона № 79-ФЗ;</a:t>
                      </a:r>
                      <a:endParaRPr lang="ru-RU" sz="1600" b="1" dirty="0">
                        <a:effectLst/>
                        <a:latin typeface="+mj-lt"/>
                        <a:ea typeface="Times New Roman" panose="02020603050405020304" pitchFamily="18" charset="0"/>
                      </a:endParaRPr>
                    </a:p>
                    <a:p>
                      <a:pPr algn="just">
                        <a:spcAft>
                          <a:spcPts val="0"/>
                        </a:spcAft>
                      </a:pPr>
                      <a:r>
                        <a:rPr lang="ru-RU" sz="1600" b="1" dirty="0">
                          <a:solidFill>
                            <a:srgbClr val="000000"/>
                          </a:solidFill>
                          <a:effectLst/>
                          <a:latin typeface="+mj-lt"/>
                          <a:ea typeface="Times New Roman" panose="02020603050405020304" pitchFamily="18" charset="0"/>
                        </a:rPr>
                        <a:t>ч.1 ст.</a:t>
                      </a:r>
                      <a:r>
                        <a:rPr lang="ru-RU" sz="1600" b="1" u="none" strike="noStrike" spc="-45" dirty="0">
                          <a:solidFill>
                            <a:srgbClr val="000000"/>
                          </a:solidFill>
                          <a:effectLst/>
                          <a:latin typeface="+mj-lt"/>
                          <a:ea typeface="Times New Roman" panose="02020603050405020304" pitchFamily="18" charset="0"/>
                          <a:cs typeface="Times New Roman" panose="02020603050405020304" pitchFamily="18" charset="0"/>
                        </a:rPr>
                        <a:t>8 </a:t>
                      </a:r>
                      <a:r>
                        <a:rPr lang="ru-RU" sz="1600" b="1" dirty="0">
                          <a:solidFill>
                            <a:srgbClr val="000000"/>
                          </a:solidFill>
                          <a:effectLst/>
                          <a:latin typeface="+mj-lt"/>
                          <a:ea typeface="Times New Roman" panose="02020603050405020304" pitchFamily="18" charset="0"/>
                        </a:rPr>
                        <a:t>Федерального закона № 273-Ф3; </a:t>
                      </a:r>
                      <a:endParaRPr lang="ru-RU" sz="1600" b="1" dirty="0">
                        <a:effectLst/>
                        <a:latin typeface="+mj-lt"/>
                        <a:ea typeface="Times New Roman" panose="02020603050405020304" pitchFamily="18" charset="0"/>
                      </a:endParaRPr>
                    </a:p>
                    <a:p>
                      <a:pPr algn="just">
                        <a:spcAft>
                          <a:spcPts val="0"/>
                        </a:spcAft>
                      </a:pPr>
                      <a:r>
                        <a:rPr lang="ru-RU" sz="1600" b="1" dirty="0">
                          <a:solidFill>
                            <a:srgbClr val="000000"/>
                          </a:solidFill>
                          <a:effectLst/>
                          <a:latin typeface="+mj-lt"/>
                          <a:ea typeface="Times New Roman" panose="02020603050405020304" pitchFamily="18" charset="0"/>
                        </a:rPr>
                        <a:t>Указ Президента Российской Федерации от </a:t>
                      </a:r>
                      <a:r>
                        <a:rPr lang="ru-RU" sz="1600" b="1" dirty="0">
                          <a:effectLst/>
                          <a:latin typeface="+mj-lt"/>
                          <a:ea typeface="Times New Roman" panose="02020603050405020304" pitchFamily="18" charset="0"/>
                        </a:rPr>
                        <a:t>18.05.2009 № 557;</a:t>
                      </a:r>
                    </a:p>
                    <a:p>
                      <a:pPr algn="just">
                        <a:spcAft>
                          <a:spcPts val="0"/>
                        </a:spcAft>
                      </a:pPr>
                      <a:r>
                        <a:rPr lang="ru-RU" sz="1600" b="1" dirty="0">
                          <a:solidFill>
                            <a:srgbClr val="000000"/>
                          </a:solidFill>
                          <a:effectLst/>
                          <a:latin typeface="+mj-lt"/>
                          <a:ea typeface="Times New Roman" panose="02020603050405020304" pitchFamily="18" charset="0"/>
                        </a:rPr>
                        <a:t>Указ Президента Российской Федерации </a:t>
                      </a:r>
                      <a:r>
                        <a:rPr lang="ru-RU" sz="1600" b="1" dirty="0">
                          <a:effectLst/>
                          <a:latin typeface="+mj-lt"/>
                          <a:ea typeface="Times New Roman" panose="02020603050405020304" pitchFamily="18" charset="0"/>
                        </a:rPr>
                        <a:t>от 18.05.2009 № 559.</a:t>
                      </a:r>
                    </a:p>
                  </a:txBody>
                  <a:tcPr marL="68580" marR="68580" marT="0" marB="0"/>
                </a:tc>
                <a:tc>
                  <a:txBody>
                    <a:bodyPr/>
                    <a:lstStyle/>
                    <a:p>
                      <a:pPr algn="just">
                        <a:spcAft>
                          <a:spcPts val="0"/>
                        </a:spcAft>
                      </a:pPr>
                      <a:r>
                        <a:rPr lang="ru-RU" sz="1600" b="1" dirty="0">
                          <a:effectLst/>
                          <a:latin typeface="+mj-lt"/>
                          <a:ea typeface="Times New Roman" panose="02020603050405020304" pitchFamily="18" charset="0"/>
                        </a:rPr>
                        <a:t>Представить в Департамент управления делами государственного органа не позднее 30 апреля года, следующего за отчетным, сведения о своих доходах, имуществе и обязательствах имущественного характера, а также о доходах, об имуществе и</a:t>
                      </a:r>
                      <a:r>
                        <a:rPr lang="ru-RU" sz="1600" b="1" baseline="0" dirty="0">
                          <a:effectLst/>
                          <a:latin typeface="+mj-lt"/>
                          <a:ea typeface="Times New Roman" panose="02020603050405020304" pitchFamily="18" charset="0"/>
                        </a:rPr>
                        <a:t> </a:t>
                      </a:r>
                      <a:r>
                        <a:rPr lang="ru-RU" sz="1600" b="1" dirty="0">
                          <a:effectLst/>
                          <a:latin typeface="+mj-lt"/>
                          <a:ea typeface="Times New Roman" panose="02020603050405020304" pitchFamily="18" charset="0"/>
                        </a:rPr>
                        <a:t>обязательствах имущественного характера членов своей семьи (супруг (супруг) и несовершеннолетние дети).</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0621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4606828"/>
              </p:ext>
            </p:extLst>
          </p:nvPr>
        </p:nvGraphicFramePr>
        <p:xfrm>
          <a:off x="0" y="1"/>
          <a:ext cx="9144000" cy="6789831"/>
        </p:xfrm>
        <a:graphic>
          <a:graphicData uri="http://schemas.openxmlformats.org/drawingml/2006/table">
            <a:tbl>
              <a:tblPr firstRow="1" bandRow="1">
                <a:tableStyleId>{C4B1156A-380E-4F78-BDF5-A606A8083BF9}</a:tableStyleId>
              </a:tblPr>
              <a:tblGrid>
                <a:gridCol w="3387693">
                  <a:extLst>
                    <a:ext uri="{9D8B030D-6E8A-4147-A177-3AD203B41FA5}">
                      <a16:colId xmlns:a16="http://schemas.microsoft.com/office/drawing/2014/main" val="20000"/>
                    </a:ext>
                  </a:extLst>
                </a:gridCol>
                <a:gridCol w="2708307">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30573">
                <a:tc gridSpan="3">
                  <a:txBody>
                    <a:bodyPr/>
                    <a:lstStyle/>
                    <a:p>
                      <a:pPr algn="ctr"/>
                      <a:r>
                        <a:rPr lang="ru-RU" b="1" dirty="0">
                          <a:solidFill>
                            <a:srgbClr val="C00000"/>
                          </a:solidFill>
                        </a:rPr>
                        <a:t>Представление сведений о доходах, об имуществе и обязательствах имущественного характера</a:t>
                      </a: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2"/>
                  </a:ext>
                </a:extLst>
              </a:tr>
              <a:tr h="4573447">
                <a:tc>
                  <a:txBody>
                    <a:bodyPr/>
                    <a:lstStyle/>
                    <a:p>
                      <a:pPr algn="just">
                        <a:spcAft>
                          <a:spcPts val="0"/>
                        </a:spcAft>
                      </a:pPr>
                      <a:r>
                        <a:rPr lang="ru-RU" sz="1400" b="1" dirty="0">
                          <a:solidFill>
                            <a:srgbClr val="000000"/>
                          </a:solidFill>
                          <a:effectLst/>
                          <a:latin typeface="+mj-lt"/>
                          <a:ea typeface="Times New Roman" panose="02020603050405020304" pitchFamily="18" charset="0"/>
                        </a:rPr>
                        <a:t>Лица, замещающие (занимающие):</a:t>
                      </a:r>
                    </a:p>
                    <a:p>
                      <a:pPr algn="just">
                        <a:spcAft>
                          <a:spcPts val="0"/>
                        </a:spcAft>
                      </a:pPr>
                      <a:r>
                        <a:rPr lang="ru-RU" sz="1400" b="1" dirty="0">
                          <a:solidFill>
                            <a:srgbClr val="000000"/>
                          </a:solidFill>
                          <a:effectLst/>
                          <a:latin typeface="+mj-lt"/>
                          <a:ea typeface="Times New Roman" panose="02020603050405020304" pitchFamily="18" charset="0"/>
                        </a:rPr>
                        <a:t>- государственные должности РФ (</a:t>
                      </a:r>
                      <a:r>
                        <a:rPr lang="ru-RU" sz="1400" b="1" dirty="0" err="1">
                          <a:solidFill>
                            <a:srgbClr val="000000"/>
                          </a:solidFill>
                          <a:effectLst/>
                          <a:latin typeface="+mj-lt"/>
                          <a:ea typeface="Times New Roman" panose="02020603050405020304" pitchFamily="18" charset="0"/>
                        </a:rPr>
                        <a:t>фед.Министр</a:t>
                      </a:r>
                      <a:r>
                        <a:rPr lang="ru-RU" sz="1400" b="1" dirty="0">
                          <a:solidFill>
                            <a:srgbClr val="000000"/>
                          </a:solidFill>
                          <a:effectLst/>
                          <a:latin typeface="+mj-lt"/>
                          <a:ea typeface="Times New Roman" panose="02020603050405020304" pitchFamily="18" charset="0"/>
                        </a:rPr>
                        <a:t>);</a:t>
                      </a:r>
                    </a:p>
                    <a:p>
                      <a:pPr algn="just">
                        <a:spcAft>
                          <a:spcPts val="0"/>
                        </a:spcAft>
                      </a:pPr>
                      <a:r>
                        <a:rPr lang="ru-RU" sz="1400" b="1" dirty="0">
                          <a:solidFill>
                            <a:srgbClr val="000000"/>
                          </a:solidFill>
                          <a:effectLst/>
                          <a:latin typeface="+mj-lt"/>
                          <a:ea typeface="Times New Roman" panose="02020603050405020304" pitchFamily="18" charset="0"/>
                        </a:rPr>
                        <a:t>- должности </a:t>
                      </a:r>
                      <a:r>
                        <a:rPr lang="ru-RU" sz="1400" b="1" dirty="0" err="1">
                          <a:solidFill>
                            <a:srgbClr val="000000"/>
                          </a:solidFill>
                          <a:effectLst/>
                          <a:latin typeface="+mj-lt"/>
                          <a:ea typeface="Times New Roman" panose="02020603050405020304" pitchFamily="18" charset="0"/>
                        </a:rPr>
                        <a:t>фед.гос.службы</a:t>
                      </a:r>
                      <a:r>
                        <a:rPr lang="ru-RU" sz="1400" b="1" dirty="0">
                          <a:solidFill>
                            <a:srgbClr val="000000"/>
                          </a:solidFill>
                          <a:effectLst/>
                          <a:latin typeface="+mj-lt"/>
                          <a:ea typeface="Times New Roman" panose="02020603050405020304" pitchFamily="18" charset="0"/>
                        </a:rPr>
                        <a:t>, назначение на которые и освобождение от которых осуществляются Правительством РФ (руководитель госоргана);</a:t>
                      </a:r>
                    </a:p>
                    <a:p>
                      <a:pPr algn="just">
                        <a:spcAft>
                          <a:spcPts val="0"/>
                        </a:spcAft>
                      </a:pPr>
                      <a:r>
                        <a:rPr lang="ru-RU" sz="1400" b="1" dirty="0">
                          <a:solidFill>
                            <a:srgbClr val="000000"/>
                          </a:solidFill>
                          <a:effectLst/>
                          <a:latin typeface="+mj-lt"/>
                          <a:ea typeface="Times New Roman" panose="02020603050405020304" pitchFamily="18" charset="0"/>
                        </a:rPr>
                        <a:t>- должности </a:t>
                      </a:r>
                      <a:r>
                        <a:rPr lang="ru-RU" sz="1400" b="1" dirty="0" err="1">
                          <a:solidFill>
                            <a:srgbClr val="000000"/>
                          </a:solidFill>
                          <a:effectLst/>
                          <a:latin typeface="+mj-lt"/>
                          <a:ea typeface="Times New Roman" panose="02020603050405020304" pitchFamily="18" charset="0"/>
                        </a:rPr>
                        <a:t>зам.руководителей</a:t>
                      </a:r>
                      <a:r>
                        <a:rPr lang="ru-RU" sz="1400" b="1" dirty="0">
                          <a:solidFill>
                            <a:srgbClr val="000000"/>
                          </a:solidFill>
                          <a:effectLst/>
                          <a:latin typeface="+mj-lt"/>
                          <a:ea typeface="Times New Roman" panose="02020603050405020304" pitchFamily="18" charset="0"/>
                        </a:rPr>
                        <a:t> </a:t>
                      </a:r>
                      <a:r>
                        <a:rPr lang="ru-RU" sz="1400" b="1" dirty="0" err="1">
                          <a:solidFill>
                            <a:srgbClr val="000000"/>
                          </a:solidFill>
                          <a:effectLst/>
                          <a:latin typeface="+mj-lt"/>
                          <a:ea typeface="Times New Roman" panose="02020603050405020304" pitchFamily="18" charset="0"/>
                        </a:rPr>
                        <a:t>фед.органов</a:t>
                      </a:r>
                      <a:r>
                        <a:rPr lang="ru-RU" sz="1400" b="1" dirty="0">
                          <a:solidFill>
                            <a:srgbClr val="000000"/>
                          </a:solidFill>
                          <a:effectLst/>
                          <a:latin typeface="+mj-lt"/>
                          <a:ea typeface="Times New Roman" panose="02020603050405020304" pitchFamily="18" charset="0"/>
                        </a:rPr>
                        <a:t> </a:t>
                      </a:r>
                      <a:r>
                        <a:rPr lang="ru-RU" sz="1400" b="1" dirty="0" err="1">
                          <a:solidFill>
                            <a:srgbClr val="000000"/>
                          </a:solidFill>
                          <a:effectLst/>
                          <a:latin typeface="+mj-lt"/>
                          <a:ea typeface="Times New Roman" panose="02020603050405020304" pitchFamily="18" charset="0"/>
                        </a:rPr>
                        <a:t>исполн</a:t>
                      </a:r>
                      <a:r>
                        <a:rPr lang="ru-RU" sz="1400" b="1" dirty="0">
                          <a:solidFill>
                            <a:srgbClr val="000000"/>
                          </a:solidFill>
                          <a:effectLst/>
                          <a:latin typeface="+mj-lt"/>
                          <a:ea typeface="Times New Roman" panose="02020603050405020304" pitchFamily="18" charset="0"/>
                        </a:rPr>
                        <a:t>. власти (</a:t>
                      </a:r>
                      <a:r>
                        <a:rPr lang="ru-RU" sz="1400" b="1" dirty="0" err="1">
                          <a:solidFill>
                            <a:srgbClr val="000000"/>
                          </a:solidFill>
                          <a:effectLst/>
                          <a:latin typeface="+mj-lt"/>
                          <a:ea typeface="Times New Roman" panose="02020603050405020304" pitchFamily="18" charset="0"/>
                        </a:rPr>
                        <a:t>зам.Министра</a:t>
                      </a:r>
                      <a:r>
                        <a:rPr lang="ru-RU" sz="1400" b="1" dirty="0">
                          <a:solidFill>
                            <a:srgbClr val="000000"/>
                          </a:solidFill>
                          <a:effectLst/>
                          <a:latin typeface="+mj-lt"/>
                          <a:ea typeface="Times New Roman" panose="02020603050405020304" pitchFamily="18" charset="0"/>
                        </a:rPr>
                        <a:t>, </a:t>
                      </a:r>
                      <a:r>
                        <a:rPr lang="ru-RU" sz="1400" b="1" dirty="0" err="1">
                          <a:solidFill>
                            <a:srgbClr val="000000"/>
                          </a:solidFill>
                          <a:effectLst/>
                          <a:latin typeface="+mj-lt"/>
                          <a:ea typeface="Times New Roman" panose="02020603050405020304" pitchFamily="18" charset="0"/>
                        </a:rPr>
                        <a:t>зам.руководителя</a:t>
                      </a:r>
                      <a:r>
                        <a:rPr lang="ru-RU" sz="1400" b="1" dirty="0">
                          <a:solidFill>
                            <a:srgbClr val="000000"/>
                          </a:solidFill>
                          <a:effectLst/>
                          <a:latin typeface="+mj-lt"/>
                          <a:ea typeface="Times New Roman" panose="02020603050405020304" pitchFamily="18" charset="0"/>
                        </a:rPr>
                        <a:t>) при представлении сведений о доходах представляют сведения о принадлежащем им, их супругам и </a:t>
                      </a:r>
                      <a:r>
                        <a:rPr lang="ru-RU" sz="1400" b="1" dirty="0" err="1">
                          <a:solidFill>
                            <a:srgbClr val="000000"/>
                          </a:solidFill>
                          <a:effectLst/>
                          <a:latin typeface="+mj-lt"/>
                          <a:ea typeface="Times New Roman" panose="02020603050405020304" pitchFamily="18" charset="0"/>
                        </a:rPr>
                        <a:t>несоверш.детям</a:t>
                      </a:r>
                      <a:r>
                        <a:rPr lang="ru-RU" sz="1400" b="1" dirty="0">
                          <a:solidFill>
                            <a:srgbClr val="000000"/>
                          </a:solidFill>
                          <a:effectLst/>
                          <a:latin typeface="+mj-lt"/>
                          <a:ea typeface="Times New Roman" panose="02020603050405020304" pitchFamily="18" charset="0"/>
                        </a:rPr>
                        <a:t> недвижимом имуществе, </a:t>
                      </a:r>
                      <a:r>
                        <a:rPr lang="ru-RU" sz="1400" b="1" dirty="0" err="1">
                          <a:solidFill>
                            <a:srgbClr val="000000"/>
                          </a:solidFill>
                          <a:effectLst/>
                          <a:latin typeface="+mj-lt"/>
                          <a:ea typeface="Times New Roman" panose="02020603050405020304" pitchFamily="18" charset="0"/>
                        </a:rPr>
                        <a:t>наход</a:t>
                      </a:r>
                      <a:r>
                        <a:rPr lang="ru-RU" sz="1400" b="1" dirty="0">
                          <a:solidFill>
                            <a:srgbClr val="000000"/>
                          </a:solidFill>
                          <a:effectLst/>
                          <a:latin typeface="+mj-lt"/>
                          <a:ea typeface="Times New Roman" panose="02020603050405020304" pitchFamily="18" charset="0"/>
                        </a:rPr>
                        <a:t>. за пределами территории РФ, об источниках получения средств, за счет которых приобретено указ. имущество, о своих обязательствах имущественного характера за пределами территории РФ, а также сведения о таких обязательствах своих супругов и </a:t>
                      </a:r>
                      <a:r>
                        <a:rPr lang="ru-RU" sz="1400" b="1" dirty="0" err="1">
                          <a:solidFill>
                            <a:srgbClr val="000000"/>
                          </a:solidFill>
                          <a:effectLst/>
                          <a:latin typeface="+mj-lt"/>
                          <a:ea typeface="Times New Roman" panose="02020603050405020304" pitchFamily="18" charset="0"/>
                        </a:rPr>
                        <a:t>несоверш</a:t>
                      </a:r>
                      <a:r>
                        <a:rPr lang="ru-RU" sz="1400" b="1" dirty="0">
                          <a:solidFill>
                            <a:srgbClr val="000000"/>
                          </a:solidFill>
                          <a:effectLst/>
                          <a:latin typeface="+mj-lt"/>
                          <a:ea typeface="Times New Roman" panose="02020603050405020304" pitchFamily="18" charset="0"/>
                        </a:rPr>
                        <a:t>. детей.</a:t>
                      </a:r>
                    </a:p>
                  </a:txBody>
                  <a:tcPr marL="68580" marR="68580" marT="0" marB="0"/>
                </a:tc>
                <a:tc>
                  <a:txBody>
                    <a:bodyPr/>
                    <a:lstStyle/>
                    <a:p>
                      <a:pPr algn="just">
                        <a:spcAft>
                          <a:spcPts val="0"/>
                        </a:spcAft>
                      </a:pPr>
                      <a:r>
                        <a:rPr lang="ru-RU" sz="1400" b="1" dirty="0">
                          <a:effectLst/>
                          <a:latin typeface="+mn-lt"/>
                          <a:ea typeface="Times New Roman" panose="02020603050405020304" pitchFamily="18" charset="0"/>
                        </a:rPr>
                        <a:t>ч.1 ст.4 Федерального закона от 07.05.2013 № 79-ФЗ «О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p>
                  </a:txBody>
                  <a:tcPr marL="68580" marR="68580" marT="0" marB="0"/>
                </a:tc>
                <a:tc>
                  <a:txBody>
                    <a:bodyPr/>
                    <a:lstStyle/>
                    <a:p>
                      <a:pPr algn="just">
                        <a:spcAft>
                          <a:spcPts val="0"/>
                        </a:spcAft>
                      </a:pPr>
                      <a:r>
                        <a:rPr lang="ru-RU" sz="1400" b="1" dirty="0">
                          <a:effectLst/>
                          <a:latin typeface="+mn-lt"/>
                          <a:ea typeface="Times New Roman" panose="02020603050405020304" pitchFamily="18" charset="0"/>
                        </a:rPr>
                        <a:t>Вместе со сведениями о доходах представляют </a:t>
                      </a:r>
                      <a:r>
                        <a:rPr lang="ru-RU" sz="1400" b="1" u="sng" dirty="0">
                          <a:effectLst/>
                          <a:latin typeface="+mn-lt"/>
                          <a:ea typeface="Times New Roman" panose="02020603050405020304" pitchFamily="18" charset="0"/>
                        </a:rPr>
                        <a:t>дополнительную справку</a:t>
                      </a:r>
                      <a:r>
                        <a:rPr lang="ru-RU" sz="1400" b="1" dirty="0">
                          <a:effectLst/>
                          <a:latin typeface="+mn-lt"/>
                          <a:ea typeface="Times New Roman" panose="02020603050405020304" pitchFamily="18" charset="0"/>
                        </a:rPr>
                        <a:t>, в которой указывают сведения о принадлежащем им, их супругам и несовершеннолетним детям недвижимом имуществе, находящемся за пределами территории Российской Федерации, об источниках получения средств, за счет которых приобретено указанное имущество, о своих обязательствах имущественного характера за пределами территории Российской Федерации, а также сведения о таких обязательствах своих супруг (супругов) и несовершеннолетних детей.</a:t>
                      </a:r>
                    </a:p>
                    <a:p>
                      <a:pPr algn="just">
                        <a:spcAft>
                          <a:spcPts val="0"/>
                        </a:spcAft>
                      </a:pPr>
                      <a:r>
                        <a:rPr lang="ru-RU" sz="1400" b="1" dirty="0">
                          <a:effectLst/>
                          <a:latin typeface="+mn-lt"/>
                          <a:ea typeface="Times New Roman" panose="02020603050405020304" pitchFamily="18" charset="0"/>
                        </a:rPr>
                        <a:t> </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75833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013802697"/>
              </p:ext>
            </p:extLst>
          </p:nvPr>
        </p:nvGraphicFramePr>
        <p:xfrm>
          <a:off x="0" y="1"/>
          <a:ext cx="9144000" cy="6669358"/>
        </p:xfrm>
        <a:graphic>
          <a:graphicData uri="http://schemas.openxmlformats.org/drawingml/2006/table">
            <a:tbl>
              <a:tblPr firstRow="1" bandRow="1">
                <a:tableStyleId>{C4B1156A-380E-4F78-BDF5-A606A8083BF9}</a:tableStyleId>
              </a:tblPr>
              <a:tblGrid>
                <a:gridCol w="3387693">
                  <a:extLst>
                    <a:ext uri="{9D8B030D-6E8A-4147-A177-3AD203B41FA5}">
                      <a16:colId xmlns:a16="http://schemas.microsoft.com/office/drawing/2014/main" val="20000"/>
                    </a:ext>
                  </a:extLst>
                </a:gridCol>
                <a:gridCol w="2708307">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30573">
                <a:tc gridSpan="3">
                  <a:txBody>
                    <a:bodyPr/>
                    <a:lstStyle/>
                    <a:p>
                      <a:pPr algn="ctr"/>
                      <a:r>
                        <a:rPr lang="ru-RU" b="1" dirty="0">
                          <a:solidFill>
                            <a:srgbClr val="C00000"/>
                          </a:solidFill>
                        </a:rPr>
                        <a:t>Представление сведений о доходах, об имуществе и обязательствах имущественного характера</a:t>
                      </a: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2"/>
                  </a:ext>
                </a:extLst>
              </a:tr>
              <a:tr h="4573447">
                <a:tc>
                  <a:txBody>
                    <a:bodyPr/>
                    <a:lstStyle/>
                    <a:p>
                      <a:pPr algn="just">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В случае непредставления по объективным причинам сведений о доходах, об имуществе и обязательствах имущественного характера супруги (супруга) и (или) несовершеннолетних детей данный факт подлежит рассмотрению на Комиссии госоргана по соблюдению требований к служебному (должностному) поведению федеральных государственных гражданских служащих и работников организаций, созданных для выполнения задач, поставленных перед госорганом и урегулированию конфликта интересов.</a:t>
                      </a:r>
                      <a:endParaRPr lang="ru-RU" sz="1600" b="1"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п.9 Положения, утвержденного Указом Президента Российской Федерации </a:t>
                      </a:r>
                      <a:r>
                        <a:rPr lang="ru-RU" sz="1600" b="1" dirty="0">
                          <a:effectLst/>
                          <a:latin typeface="Times New Roman" panose="02020603050405020304" pitchFamily="18" charset="0"/>
                          <a:ea typeface="Times New Roman" panose="02020603050405020304" pitchFamily="18" charset="0"/>
                        </a:rPr>
                        <a:t>от 18.05.2009 № 559.</a:t>
                      </a:r>
                    </a:p>
                  </a:txBody>
                  <a:tcPr marL="68580" marR="68580" marT="0" marB="0"/>
                </a:tc>
                <a:tc>
                  <a:txBody>
                    <a:bodyPr/>
                    <a:lstStyle/>
                    <a:p>
                      <a:pPr algn="just">
                        <a:spcAft>
                          <a:spcPts val="0"/>
                        </a:spcAft>
                      </a:pPr>
                      <a:r>
                        <a:rPr lang="ru-RU" sz="1600" b="1" dirty="0">
                          <a:solidFill>
                            <a:srgbClr val="000000"/>
                          </a:solidFill>
                          <a:effectLst/>
                          <a:latin typeface="Times New Roman" panose="02020603050405020304" pitchFamily="18" charset="0"/>
                          <a:ea typeface="Times New Roman" panose="02020603050405020304" pitchFamily="18" charset="0"/>
                        </a:rPr>
                        <a:t>Подать в срок не позднее 30 апреля года следующего за отчетным в Департамент управления </a:t>
                      </a:r>
                      <a:r>
                        <a:rPr lang="ru-RU" sz="1600" b="1" dirty="0" err="1">
                          <a:solidFill>
                            <a:srgbClr val="000000"/>
                          </a:solidFill>
                          <a:effectLst/>
                          <a:latin typeface="Times New Roman" panose="02020603050405020304" pitchFamily="18" charset="0"/>
                          <a:ea typeface="Times New Roman" panose="02020603050405020304" pitchFamily="18" charset="0"/>
                        </a:rPr>
                        <a:t>гос.органа</a:t>
                      </a:r>
                      <a:r>
                        <a:rPr lang="ru-RU" sz="1600" b="1" dirty="0">
                          <a:solidFill>
                            <a:srgbClr val="000000"/>
                          </a:solidFill>
                          <a:effectLst/>
                          <a:latin typeface="Times New Roman" panose="02020603050405020304" pitchFamily="18" charset="0"/>
                          <a:ea typeface="Times New Roman" panose="02020603050405020304" pitchFamily="18" charset="0"/>
                        </a:rPr>
                        <a:t> заявление о невозможности по объективным причинам представить сведения о доходах, об имуществе и обязательствах имущественного характера своих супруги (супруга) и (или) несовершеннолетних детей.</a:t>
                      </a:r>
                      <a:endParaRPr lang="ru-RU" sz="1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5545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776109402"/>
              </p:ext>
            </p:extLst>
          </p:nvPr>
        </p:nvGraphicFramePr>
        <p:xfrm>
          <a:off x="0" y="1"/>
          <a:ext cx="9144000" cy="6649615"/>
        </p:xfrm>
        <a:graphic>
          <a:graphicData uri="http://schemas.openxmlformats.org/drawingml/2006/table">
            <a:tbl>
              <a:tblPr firstRow="1" bandRow="1">
                <a:tableStyleId>{C4B1156A-380E-4F78-BDF5-A606A8083BF9}</a:tableStyleId>
              </a:tblPr>
              <a:tblGrid>
                <a:gridCol w="3387693">
                  <a:extLst>
                    <a:ext uri="{9D8B030D-6E8A-4147-A177-3AD203B41FA5}">
                      <a16:colId xmlns:a16="http://schemas.microsoft.com/office/drawing/2014/main" val="20000"/>
                    </a:ext>
                  </a:extLst>
                </a:gridCol>
                <a:gridCol w="2708307">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7477">
                <a:tc gridSpan="3">
                  <a:txBody>
                    <a:bodyPr/>
                    <a:lstStyle/>
                    <a:p>
                      <a:pPr algn="ctr"/>
                      <a:r>
                        <a:rPr lang="ru-RU" b="1" dirty="0">
                          <a:solidFill>
                            <a:srgbClr val="C00000"/>
                          </a:solidFill>
                        </a:rPr>
                        <a:t>Представление сведений о расходах</a:t>
                      </a:r>
                    </a:p>
                  </a:txBody>
                  <a:tcPr/>
                </a:tc>
                <a:tc hMerge="1">
                  <a:txBody>
                    <a:bodyPr/>
                    <a:lstStyle/>
                    <a:p>
                      <a:endParaRPr lang="ru-RU"/>
                    </a:p>
                  </a:txBody>
                  <a:tcPr/>
                </a:tc>
                <a:tc hMerge="1">
                  <a:txBody>
                    <a:bodyPr/>
                    <a:lstStyle/>
                    <a:p>
                      <a:endParaRPr lang="ru-RU" dirty="0"/>
                    </a:p>
                  </a:txBody>
                  <a:tcPr/>
                </a:tc>
                <a:extLst>
                  <a:ext uri="{0D108BD9-81ED-4DB2-BD59-A6C34878D82A}">
                    <a16:rowId xmlns:a16="http://schemas.microsoft.com/office/drawing/2014/main" val="10002"/>
                  </a:ext>
                </a:extLst>
              </a:tr>
              <a:tr h="4573447">
                <a:tc>
                  <a:txBody>
                    <a:bodyPr/>
                    <a:lstStyle/>
                    <a:p>
                      <a:pPr algn="just">
                        <a:spcAft>
                          <a:spcPts val="0"/>
                        </a:spcAft>
                      </a:pPr>
                      <a:r>
                        <a:rPr lang="ru-RU" sz="1600" b="1" dirty="0">
                          <a:effectLst/>
                          <a:latin typeface="+mn-lt"/>
                          <a:ea typeface="Times New Roman" panose="02020603050405020304" pitchFamily="18" charset="0"/>
                        </a:rPr>
                        <a:t>Гражданский служащий, представляющий сведения о доходах, обязан представлять сведения о своих расходах, а также о расходах своих супруги (супруга) и несовершеннолетних детей по каждой сделке по приобретению земельного участка, другого объекта недвижимости, транспортного средства, ценных бумаг, акций (долей участия, паев в уставных (складочных) капиталах организаций), если общая сумма сделок превышает общий доход данного лица и его супруги (супруга) за три последних года, предшествующих отчетному периоду, и об источниках получения средств, за счет которых совершены сделки.</a:t>
                      </a:r>
                    </a:p>
                  </a:txBody>
                  <a:tcPr marL="68580" marR="68580" marT="0" marB="0"/>
                </a:tc>
                <a:tc>
                  <a:txBody>
                    <a:bodyPr/>
                    <a:lstStyle/>
                    <a:p>
                      <a:pPr algn="just">
                        <a:spcAft>
                          <a:spcPts val="0"/>
                        </a:spcAft>
                      </a:pPr>
                      <a:r>
                        <a:rPr lang="ru-RU" sz="1600" b="1" dirty="0">
                          <a:effectLst/>
                          <a:latin typeface="+mn-lt"/>
                          <a:ea typeface="Times New Roman" panose="02020603050405020304" pitchFamily="18" charset="0"/>
                        </a:rPr>
                        <a:t>ст.20.1 </a:t>
                      </a:r>
                      <a:r>
                        <a:rPr lang="ru-RU" sz="1600" b="1" dirty="0">
                          <a:solidFill>
                            <a:srgbClr val="000000"/>
                          </a:solidFill>
                          <a:effectLst/>
                          <a:latin typeface="+mn-lt"/>
                          <a:ea typeface="Times New Roman" panose="02020603050405020304" pitchFamily="18" charset="0"/>
                        </a:rPr>
                        <a:t>и п.9 ч.1 ст.15 Федерального закона </a:t>
                      </a:r>
                      <a:br>
                        <a:rPr lang="ru-RU" sz="1600" b="1" dirty="0">
                          <a:solidFill>
                            <a:srgbClr val="000000"/>
                          </a:solidFill>
                          <a:effectLst/>
                          <a:latin typeface="+mn-lt"/>
                          <a:ea typeface="Times New Roman" panose="02020603050405020304" pitchFamily="18" charset="0"/>
                        </a:rPr>
                      </a:br>
                      <a:r>
                        <a:rPr lang="ru-RU" sz="1600" b="1" dirty="0">
                          <a:solidFill>
                            <a:srgbClr val="000000"/>
                          </a:solidFill>
                          <a:effectLst/>
                          <a:latin typeface="+mn-lt"/>
                          <a:ea typeface="Times New Roman" panose="02020603050405020304" pitchFamily="18" charset="0"/>
                        </a:rPr>
                        <a:t>№ 79-ФЗ;</a:t>
                      </a:r>
                      <a:endParaRPr lang="ru-RU" sz="1600" b="1" dirty="0">
                        <a:effectLst/>
                        <a:latin typeface="+mn-lt"/>
                        <a:ea typeface="Times New Roman" panose="02020603050405020304" pitchFamily="18" charset="0"/>
                      </a:endParaRPr>
                    </a:p>
                    <a:p>
                      <a:pPr algn="just">
                        <a:spcAft>
                          <a:spcPts val="0"/>
                        </a:spcAft>
                      </a:pPr>
                      <a:r>
                        <a:rPr lang="ru-RU" sz="1600" b="1" dirty="0">
                          <a:solidFill>
                            <a:srgbClr val="000000"/>
                          </a:solidFill>
                          <a:effectLst/>
                          <a:latin typeface="+mn-lt"/>
                          <a:ea typeface="Times New Roman" panose="02020603050405020304" pitchFamily="18" charset="0"/>
                        </a:rPr>
                        <a:t>ст. </a:t>
                      </a:r>
                      <a:r>
                        <a:rPr lang="ru-RU" sz="1600" b="1" u="none" strike="noStrike" spc="-45" dirty="0">
                          <a:solidFill>
                            <a:srgbClr val="000000"/>
                          </a:solidFill>
                          <a:effectLst/>
                          <a:latin typeface="+mn-lt"/>
                          <a:ea typeface="Times New Roman" panose="02020603050405020304" pitchFamily="18" charset="0"/>
                          <a:cs typeface="Times New Roman" panose="02020603050405020304" pitchFamily="18" charset="0"/>
                        </a:rPr>
                        <a:t>8.1 </a:t>
                      </a:r>
                      <a:r>
                        <a:rPr lang="ru-RU" sz="1600" b="1" dirty="0">
                          <a:solidFill>
                            <a:srgbClr val="000000"/>
                          </a:solidFill>
                          <a:effectLst/>
                          <a:latin typeface="+mn-lt"/>
                          <a:ea typeface="Times New Roman" panose="02020603050405020304" pitchFamily="18" charset="0"/>
                        </a:rPr>
                        <a:t>Федерального закона № 273-Ф3;</a:t>
                      </a:r>
                      <a:endParaRPr lang="ru-RU" sz="1600" b="1" dirty="0">
                        <a:effectLst/>
                        <a:latin typeface="+mn-lt"/>
                        <a:ea typeface="Times New Roman" panose="02020603050405020304" pitchFamily="18" charset="0"/>
                      </a:endParaRPr>
                    </a:p>
                    <a:p>
                      <a:pPr algn="just">
                        <a:spcAft>
                          <a:spcPts val="0"/>
                        </a:spcAft>
                      </a:pPr>
                      <a:r>
                        <a:rPr lang="ru-RU" sz="1600" b="1" dirty="0">
                          <a:solidFill>
                            <a:srgbClr val="000000"/>
                          </a:solidFill>
                          <a:effectLst/>
                          <a:latin typeface="+mn-lt"/>
                          <a:ea typeface="Times New Roman" panose="02020603050405020304" pitchFamily="18" charset="0"/>
                        </a:rPr>
                        <a:t>ст.3</a:t>
                      </a:r>
                      <a:r>
                        <a:rPr lang="ru-RU" sz="1600" b="1" u="none" strike="noStrike" spc="-45" dirty="0">
                          <a:solidFill>
                            <a:srgbClr val="000000"/>
                          </a:solidFill>
                          <a:effectLst/>
                          <a:latin typeface="+mn-lt"/>
                          <a:ea typeface="Times New Roman" panose="02020603050405020304" pitchFamily="18" charset="0"/>
                          <a:cs typeface="Times New Roman" panose="02020603050405020304" pitchFamily="18" charset="0"/>
                        </a:rPr>
                        <a:t> </a:t>
                      </a:r>
                      <a:r>
                        <a:rPr lang="ru-RU" sz="1600" b="1" dirty="0">
                          <a:solidFill>
                            <a:srgbClr val="000000"/>
                          </a:solidFill>
                          <a:effectLst/>
                          <a:latin typeface="+mn-lt"/>
                          <a:ea typeface="Times New Roman" panose="02020603050405020304" pitchFamily="18" charset="0"/>
                        </a:rPr>
                        <a:t>Федерального закона № 230-Ф3;</a:t>
                      </a:r>
                      <a:endParaRPr lang="ru-RU" sz="1600" b="1" dirty="0">
                        <a:effectLst/>
                        <a:latin typeface="+mn-lt"/>
                        <a:ea typeface="Times New Roman" panose="02020603050405020304" pitchFamily="18" charset="0"/>
                      </a:endParaRPr>
                    </a:p>
                    <a:p>
                      <a:pPr algn="just">
                        <a:spcAft>
                          <a:spcPts val="0"/>
                        </a:spcAft>
                      </a:pPr>
                      <a:r>
                        <a:rPr lang="ru-RU" sz="1600" b="1" dirty="0">
                          <a:solidFill>
                            <a:srgbClr val="000000"/>
                          </a:solidFill>
                          <a:effectLst/>
                          <a:latin typeface="+mn-lt"/>
                          <a:ea typeface="Times New Roman" panose="02020603050405020304" pitchFamily="18" charset="0"/>
                        </a:rPr>
                        <a:t>Указ Президента Российской Федерации от</a:t>
                      </a:r>
                      <a:r>
                        <a:rPr lang="ru-RU" sz="1600" b="1" dirty="0">
                          <a:effectLst/>
                          <a:latin typeface="+mn-lt"/>
                          <a:ea typeface="Times New Roman" panose="02020603050405020304" pitchFamily="18" charset="0"/>
                        </a:rPr>
                        <a:t> 02.04.2013 № 310</a:t>
                      </a:r>
                    </a:p>
                  </a:txBody>
                  <a:tcPr marL="68580" marR="68580" marT="0" marB="0"/>
                </a:tc>
                <a:tc>
                  <a:txBody>
                    <a:bodyPr/>
                    <a:lstStyle/>
                    <a:p>
                      <a:pPr algn="just">
                        <a:spcAft>
                          <a:spcPts val="0"/>
                        </a:spcAft>
                      </a:pPr>
                      <a:r>
                        <a:rPr lang="ru-RU" sz="1600" b="1" dirty="0">
                          <a:effectLst/>
                          <a:latin typeface="+mn-lt"/>
                          <a:ea typeface="Times New Roman" panose="02020603050405020304" pitchFamily="18" charset="0"/>
                        </a:rPr>
                        <a:t>Определить разницу между суммой сделок и общим доходом гражданского служащего и супруги (супруга) за три года, предшествующих совершению сделок.</a:t>
                      </a:r>
                    </a:p>
                    <a:p>
                      <a:pPr algn="just">
                        <a:spcAft>
                          <a:spcPts val="0"/>
                        </a:spcAft>
                      </a:pPr>
                      <a:r>
                        <a:rPr lang="ru-RU" sz="1600" b="1" dirty="0">
                          <a:effectLst/>
                          <a:latin typeface="+mn-lt"/>
                          <a:ea typeface="Times New Roman" panose="02020603050405020304" pitchFamily="18" charset="0"/>
                        </a:rPr>
                        <a:t>Если общая сумма сделок превышает общий доход, то в справке о доходах, расходах, об имуществе и обязательствах имущественного характера заполняется раздел 2 </a:t>
                      </a:r>
                      <a:br>
                        <a:rPr lang="ru-RU" sz="1600" b="1" dirty="0">
                          <a:effectLst/>
                          <a:latin typeface="+mn-lt"/>
                          <a:ea typeface="Times New Roman" panose="02020603050405020304" pitchFamily="18" charset="0"/>
                        </a:rPr>
                      </a:br>
                      <a:r>
                        <a:rPr lang="ru-RU" sz="1600" b="1" dirty="0">
                          <a:effectLst/>
                          <a:latin typeface="+mn-lt"/>
                          <a:ea typeface="Times New Roman" panose="02020603050405020304" pitchFamily="18" charset="0"/>
                        </a:rPr>
                        <a:t>«Сведения о расходах».</a:t>
                      </a:r>
                    </a:p>
                    <a:p>
                      <a:pPr algn="just">
                        <a:spcAft>
                          <a:spcPts val="0"/>
                        </a:spcAft>
                      </a:pPr>
                      <a:r>
                        <a:rPr lang="ru-RU" sz="1600" b="1" dirty="0">
                          <a:effectLst/>
                          <a:latin typeface="+mn-lt"/>
                          <a:ea typeface="Times New Roman" panose="02020603050405020304" pitchFamily="18" charset="0"/>
                        </a:rPr>
                        <a:t> </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86028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scene3d>
            <a:camera prst="orthographicFront">
              <a:rot lat="0" lon="0" rev="0"/>
            </a:camera>
            <a:lightRig rig="glow" dir="t">
              <a:rot lat="0" lon="0" rev="14100000"/>
            </a:lightRig>
          </a:scene3d>
          <a:sp3d prstMaterial="softEdge">
            <a:bevelT w="127000" prst="artDeco"/>
          </a:sp3d>
        </p:spPr>
        <p:txBody>
          <a:bodyPr>
            <a:noAutofit/>
          </a:bodyPr>
          <a:lstStyle/>
          <a:p>
            <a:br>
              <a:rPr lang="ru-RU" sz="2400" dirty="0"/>
            </a:br>
            <a:r>
              <a:rPr lang="ru-RU" sz="2400" b="1" i="1" dirty="0">
                <a:latin typeface="Times New Roman" pitchFamily="18" charset="0"/>
                <a:cs typeface="Times New Roman" pitchFamily="18" charset="0"/>
              </a:rPr>
              <a:t>Сведения о своих расходах, </a:t>
            </a:r>
            <a:br>
              <a:rPr lang="ru-RU" sz="2400" b="1" i="1" dirty="0">
                <a:latin typeface="Times New Roman" pitchFamily="18" charset="0"/>
                <a:cs typeface="Times New Roman" pitchFamily="18" charset="0"/>
              </a:rPr>
            </a:br>
            <a:r>
              <a:rPr lang="ru-RU" sz="2400" b="1" i="1" dirty="0">
                <a:latin typeface="Times New Roman" pitchFamily="18" charset="0"/>
                <a:cs typeface="Times New Roman" pitchFamily="18" charset="0"/>
              </a:rPr>
              <a:t>а также о расходах своих супруги (супруга)</a:t>
            </a:r>
            <a:br>
              <a:rPr lang="ru-RU" sz="2400" b="1" i="1" dirty="0">
                <a:latin typeface="Times New Roman" pitchFamily="18" charset="0"/>
                <a:cs typeface="Times New Roman" pitchFamily="18" charset="0"/>
              </a:rPr>
            </a:br>
            <a:r>
              <a:rPr lang="ru-RU" sz="2400" b="1" i="1" dirty="0">
                <a:latin typeface="Times New Roman" pitchFamily="18" charset="0"/>
                <a:cs typeface="Times New Roman" pitchFamily="18" charset="0"/>
              </a:rPr>
              <a:t> и  несовершеннолетних детей </a:t>
            </a:r>
            <a:br>
              <a:rPr lang="ru-RU" sz="2400" dirty="0"/>
            </a:br>
            <a:endParaRPr lang="ru-RU" sz="2400" dirty="0"/>
          </a:p>
        </p:txBody>
      </p:sp>
      <p:sp>
        <p:nvSpPr>
          <p:cNvPr id="3" name="Содержимое 2"/>
          <p:cNvSpPr>
            <a:spLocks noGrp="1"/>
          </p:cNvSpPr>
          <p:nvPr>
            <p:ph idx="1"/>
          </p:nvPr>
        </p:nvSpPr>
        <p:spPr>
          <a:xfrm>
            <a:off x="857224" y="2357430"/>
            <a:ext cx="7215238" cy="1928826"/>
          </a:xfrm>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ru-RU" sz="2600" dirty="0"/>
              <a:t>Лица, замещающие должности государственной гражданской службы Республики Саха (Якутия), включенные в Перечень должностей </a:t>
            </a:r>
          </a:p>
          <a:p>
            <a:pPr algn="ctr">
              <a:buNone/>
            </a:pPr>
            <a:r>
              <a:rPr lang="ru-RU" sz="2400" dirty="0"/>
              <a:t>(Указ Президента РС(Я)  от 22.08.2009 г. № 1558)</a:t>
            </a:r>
          </a:p>
          <a:p>
            <a:pPr algn="ctr"/>
            <a:endParaRPr lang="ru-RU" dirty="0"/>
          </a:p>
        </p:txBody>
      </p:sp>
      <p:sp>
        <p:nvSpPr>
          <p:cNvPr id="4" name="Выноска со стрелкой вниз 3"/>
          <p:cNvSpPr/>
          <p:nvPr/>
        </p:nvSpPr>
        <p:spPr>
          <a:xfrm>
            <a:off x="1928794" y="1785926"/>
            <a:ext cx="4071966" cy="571504"/>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rPr>
              <a:t>Представляют </a:t>
            </a:r>
          </a:p>
        </p:txBody>
      </p:sp>
      <p:sp>
        <p:nvSpPr>
          <p:cNvPr id="7" name="Прямоугольник 6"/>
          <p:cNvSpPr/>
          <p:nvPr/>
        </p:nvSpPr>
        <p:spPr>
          <a:xfrm>
            <a:off x="3357554" y="4500570"/>
            <a:ext cx="5286412" cy="18573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fontAlgn="base">
              <a:spcBef>
                <a:spcPct val="0"/>
              </a:spcBef>
              <a:spcAft>
                <a:spcPct val="0"/>
              </a:spcAft>
            </a:pPr>
            <a:r>
              <a:rPr lang="ru-RU" sz="1600" b="1" dirty="0">
                <a:solidFill>
                  <a:prstClr val="black"/>
                </a:solidFill>
                <a:latin typeface="Times New Roman" pitchFamily="18" charset="0"/>
                <a:ea typeface="Calibri" pitchFamily="34" charset="0"/>
                <a:cs typeface="Times New Roman" pitchFamily="18" charset="0"/>
              </a:rPr>
              <a:t>утверждена Указом Президента Российской Федерации от 23 июня 2014 г. N 460 "Об утверждении формы справки о доходах, расходах, об имуществе и обязательствах имущественного характера и внесении изменений в некоторые акты Президента Российской Федерации"</a:t>
            </a:r>
            <a:endParaRPr lang="ru-RU" sz="1600" b="1" dirty="0">
              <a:solidFill>
                <a:prstClr val="black"/>
              </a:solidFill>
              <a:latin typeface="Arial" pitchFamily="34" charset="0"/>
            </a:endParaRPr>
          </a:p>
        </p:txBody>
      </p:sp>
      <p:sp>
        <p:nvSpPr>
          <p:cNvPr id="8" name="Выноска со стрелкой вправо 7"/>
          <p:cNvSpPr/>
          <p:nvPr/>
        </p:nvSpPr>
        <p:spPr>
          <a:xfrm>
            <a:off x="857224" y="4572008"/>
            <a:ext cx="2286016" cy="1285884"/>
          </a:xfrm>
          <a:prstGeom prst="right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rgbClr val="FF0000"/>
                </a:solidFill>
              </a:rPr>
              <a:t>Форма  справки</a:t>
            </a:r>
          </a:p>
        </p:txBody>
      </p:sp>
    </p:spTree>
    <p:extLst>
      <p:ext uri="{BB962C8B-B14F-4D97-AF65-F5344CB8AC3E}">
        <p14:creationId xmlns:p14="http://schemas.microsoft.com/office/powerpoint/2010/main" val="3984054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a:noAutofit/>
          </a:bodyPr>
          <a:lstStyle/>
          <a:p>
            <a:r>
              <a:rPr lang="ru-RU" sz="2400" b="1" i="1" dirty="0">
                <a:latin typeface="Times New Roman" pitchFamily="18" charset="0"/>
                <a:cs typeface="Times New Roman" pitchFamily="18" charset="0"/>
              </a:rPr>
              <a:t>Сведения о своих расходах, </a:t>
            </a:r>
            <a:br>
              <a:rPr lang="ru-RU" sz="2400" b="1" i="1" dirty="0">
                <a:latin typeface="Times New Roman" pitchFamily="18" charset="0"/>
                <a:cs typeface="Times New Roman" pitchFamily="18" charset="0"/>
              </a:rPr>
            </a:br>
            <a:r>
              <a:rPr lang="ru-RU" sz="2400" b="1" i="1" dirty="0">
                <a:latin typeface="Times New Roman" pitchFamily="18" charset="0"/>
                <a:cs typeface="Times New Roman" pitchFamily="18" charset="0"/>
              </a:rPr>
              <a:t>а также о расходах своих супруги (супруга)</a:t>
            </a:r>
            <a:br>
              <a:rPr lang="ru-RU" sz="2400" b="1" i="1" dirty="0">
                <a:latin typeface="Times New Roman" pitchFamily="18" charset="0"/>
                <a:cs typeface="Times New Roman" pitchFamily="18" charset="0"/>
              </a:rPr>
            </a:br>
            <a:r>
              <a:rPr lang="ru-RU" sz="2400" b="1" i="1" dirty="0">
                <a:latin typeface="Times New Roman" pitchFamily="18" charset="0"/>
                <a:cs typeface="Times New Roman" pitchFamily="18" charset="0"/>
              </a:rPr>
              <a:t> и  несовершеннолетних детей</a:t>
            </a:r>
            <a:endParaRPr lang="ru-RU" sz="2400" dirty="0"/>
          </a:p>
        </p:txBody>
      </p:sp>
      <p:sp>
        <p:nvSpPr>
          <p:cNvPr id="3" name="Содержимое 2"/>
          <p:cNvSpPr>
            <a:spLocks noGrp="1"/>
          </p:cNvSpPr>
          <p:nvPr>
            <p:ph idx="1"/>
          </p:nvPr>
        </p:nvSpPr>
        <p:spPr>
          <a:xfrm>
            <a:off x="428596" y="3714752"/>
            <a:ext cx="3929090" cy="2714644"/>
          </a:xfrm>
        </p:spPr>
        <p:style>
          <a:lnRef idx="1">
            <a:schemeClr val="accent6"/>
          </a:lnRef>
          <a:fillRef idx="2">
            <a:schemeClr val="accent6"/>
          </a:fillRef>
          <a:effectRef idx="1">
            <a:schemeClr val="accent6"/>
          </a:effectRef>
          <a:fontRef idx="minor">
            <a:schemeClr val="dk1"/>
          </a:fontRef>
        </p:style>
        <p:txBody>
          <a:bodyPr>
            <a:normAutofit fontScale="70000" lnSpcReduction="20000"/>
          </a:bodyPr>
          <a:lstStyle/>
          <a:p>
            <a:r>
              <a:rPr lang="ru-RU" dirty="0"/>
              <a:t>земельного участка, </a:t>
            </a:r>
          </a:p>
          <a:p>
            <a:r>
              <a:rPr lang="ru-RU" dirty="0"/>
              <a:t>другого объекта недвижимости, </a:t>
            </a:r>
          </a:p>
          <a:p>
            <a:r>
              <a:rPr lang="ru-RU" dirty="0"/>
              <a:t>транспортного средства, </a:t>
            </a:r>
          </a:p>
          <a:p>
            <a:r>
              <a:rPr lang="ru-RU" dirty="0"/>
              <a:t>ценных бумаг, </a:t>
            </a:r>
          </a:p>
          <a:p>
            <a:r>
              <a:rPr lang="ru-RU" dirty="0"/>
              <a:t>акций (долей участия, паев в уставных (складочных) капиталах организаций)</a:t>
            </a:r>
          </a:p>
        </p:txBody>
      </p:sp>
      <p:sp>
        <p:nvSpPr>
          <p:cNvPr id="5" name="Выноска со стрелкой вниз 4"/>
          <p:cNvSpPr/>
          <p:nvPr/>
        </p:nvSpPr>
        <p:spPr>
          <a:xfrm>
            <a:off x="928662" y="1500174"/>
            <a:ext cx="3000396" cy="571504"/>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solidFill>
                  <a:srgbClr val="FF0000"/>
                </a:solidFill>
              </a:rPr>
              <a:t>Представляются  </a:t>
            </a:r>
          </a:p>
        </p:txBody>
      </p:sp>
      <p:sp>
        <p:nvSpPr>
          <p:cNvPr id="7" name="Вертикальный свиток 6"/>
          <p:cNvSpPr/>
          <p:nvPr/>
        </p:nvSpPr>
        <p:spPr>
          <a:xfrm>
            <a:off x="928662" y="2143116"/>
            <a:ext cx="3000396" cy="1000132"/>
          </a:xfrm>
          <a:prstGeom prst="verticalScroll">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prstClr val="black"/>
                </a:solidFill>
              </a:rPr>
              <a:t>по каждой сделке по приобретению</a:t>
            </a:r>
          </a:p>
        </p:txBody>
      </p:sp>
      <p:sp>
        <p:nvSpPr>
          <p:cNvPr id="8" name="Выгнутая вверх стрелка 7"/>
          <p:cNvSpPr/>
          <p:nvPr/>
        </p:nvSpPr>
        <p:spPr>
          <a:xfrm>
            <a:off x="1857356" y="3071810"/>
            <a:ext cx="1000132" cy="571504"/>
          </a:xfrm>
          <a:prstGeom prst="curvedDownArrow">
            <a:avLst>
              <a:gd name="adj1" fmla="val 14091"/>
              <a:gd name="adj2" fmla="val 50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0" name="Прямоугольник 9"/>
          <p:cNvSpPr/>
          <p:nvPr/>
        </p:nvSpPr>
        <p:spPr>
          <a:xfrm>
            <a:off x="4071934" y="2571744"/>
            <a:ext cx="1143008" cy="714380"/>
          </a:xfrm>
          <a:prstGeom prst="rect">
            <a:avLst/>
          </a:prstGeom>
          <a:scene3d>
            <a:camera prst="isometricOffAxis1Right"/>
            <a:lightRig rig="threePt" dir="t"/>
          </a:scene3d>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a:solidFill>
                  <a:prstClr val="black"/>
                </a:solidFill>
              </a:rPr>
              <a:t>Если</a:t>
            </a:r>
            <a:r>
              <a:rPr lang="ru-RU" dirty="0">
                <a:solidFill>
                  <a:prstClr val="black"/>
                </a:solidFill>
              </a:rPr>
              <a:t> </a:t>
            </a:r>
          </a:p>
        </p:txBody>
      </p:sp>
      <p:sp>
        <p:nvSpPr>
          <p:cNvPr id="11" name="Выгнутая вниз стрелка 10"/>
          <p:cNvSpPr/>
          <p:nvPr/>
        </p:nvSpPr>
        <p:spPr>
          <a:xfrm>
            <a:off x="3857620" y="3071810"/>
            <a:ext cx="1643074" cy="660082"/>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black"/>
              </a:solidFill>
            </a:endParaRPr>
          </a:p>
        </p:txBody>
      </p:sp>
      <p:sp>
        <p:nvSpPr>
          <p:cNvPr id="12" name="Блок-схема: магнитный диск 11"/>
          <p:cNvSpPr/>
          <p:nvPr/>
        </p:nvSpPr>
        <p:spPr>
          <a:xfrm>
            <a:off x="5143504" y="1500174"/>
            <a:ext cx="3429024" cy="1143008"/>
          </a:xfrm>
          <a:prstGeom prst="flowChartMagneticDisk">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dirty="0">
                <a:solidFill>
                  <a:prstClr val="black"/>
                </a:solidFill>
              </a:rPr>
              <a:t>Сумма сделки </a:t>
            </a:r>
            <a:r>
              <a:rPr lang="ru-RU" b="1" dirty="0">
                <a:solidFill>
                  <a:prstClr val="black"/>
                </a:solidFill>
              </a:rPr>
              <a:t>превышает</a:t>
            </a:r>
            <a:r>
              <a:rPr lang="ru-RU" dirty="0">
                <a:solidFill>
                  <a:prstClr val="black"/>
                </a:solidFill>
              </a:rPr>
              <a:t> общий доход </a:t>
            </a:r>
          </a:p>
        </p:txBody>
      </p:sp>
      <p:sp>
        <p:nvSpPr>
          <p:cNvPr id="14" name="Равнобедренный треугольник 13"/>
          <p:cNvSpPr/>
          <p:nvPr/>
        </p:nvSpPr>
        <p:spPr>
          <a:xfrm>
            <a:off x="4283968" y="2571744"/>
            <a:ext cx="3359866" cy="1714512"/>
          </a:xfrm>
          <a:prstGeom prst="triangle">
            <a:avLst>
              <a:gd name="adj" fmla="val 53453"/>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a:r>
              <a:rPr lang="ru-RU" b="1" dirty="0">
                <a:solidFill>
                  <a:prstClr val="black"/>
                </a:solidFill>
              </a:rPr>
              <a:t>Гражданского служащего</a:t>
            </a:r>
            <a:r>
              <a:rPr lang="ru-RU" dirty="0">
                <a:solidFill>
                  <a:prstClr val="black"/>
                </a:solidFill>
              </a:rPr>
              <a:t>  </a:t>
            </a:r>
          </a:p>
        </p:txBody>
      </p:sp>
      <p:sp>
        <p:nvSpPr>
          <p:cNvPr id="16" name="Равнобедренный треугольник 15"/>
          <p:cNvSpPr/>
          <p:nvPr/>
        </p:nvSpPr>
        <p:spPr>
          <a:xfrm>
            <a:off x="6786578" y="2428868"/>
            <a:ext cx="2357422" cy="1857388"/>
          </a:xfrm>
          <a:prstGeom prst="triangle">
            <a:avLst>
              <a:gd name="adj" fmla="val 4598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b="1" dirty="0">
                <a:solidFill>
                  <a:prstClr val="black"/>
                </a:solidFill>
              </a:rPr>
              <a:t>его супруги (супруга)</a:t>
            </a:r>
          </a:p>
        </p:txBody>
      </p:sp>
      <p:sp>
        <p:nvSpPr>
          <p:cNvPr id="18" name="Блок-схема: несколько документов 17"/>
          <p:cNvSpPr/>
          <p:nvPr/>
        </p:nvSpPr>
        <p:spPr>
          <a:xfrm>
            <a:off x="5286380" y="4500570"/>
            <a:ext cx="3429024" cy="1857388"/>
          </a:xfrm>
          <a:prstGeom prst="flowChartMultidocumen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ru-RU" dirty="0">
                <a:solidFill>
                  <a:prstClr val="black"/>
                </a:solidFill>
              </a:rPr>
              <a:t>за три последних года, предшествующих совершению сделки</a:t>
            </a:r>
          </a:p>
        </p:txBody>
      </p:sp>
      <p:sp>
        <p:nvSpPr>
          <p:cNvPr id="29" name="Выгнутая вправо стрелка 28"/>
          <p:cNvSpPr/>
          <p:nvPr/>
        </p:nvSpPr>
        <p:spPr>
          <a:xfrm>
            <a:off x="4500562" y="5143512"/>
            <a:ext cx="731520" cy="1216152"/>
          </a:xfrm>
          <a:prstGeom prst="curvedLef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solidFill>
                <a:prstClr val="black"/>
              </a:solidFill>
            </a:endParaRPr>
          </a:p>
        </p:txBody>
      </p:sp>
    </p:spTree>
    <p:extLst>
      <p:ext uri="{BB962C8B-B14F-4D97-AF65-F5344CB8AC3E}">
        <p14:creationId xmlns:p14="http://schemas.microsoft.com/office/powerpoint/2010/main" val="58139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p:spPr>
        <p:txBody>
          <a:bodyPr>
            <a:noAutofit/>
          </a:bodyPr>
          <a:lstStyle/>
          <a:p>
            <a:r>
              <a:rPr lang="ru-RU" sz="2400" b="1" i="1" dirty="0">
                <a:latin typeface="Times New Roman" pitchFamily="18" charset="0"/>
                <a:cs typeface="Times New Roman" pitchFamily="18" charset="0"/>
              </a:rPr>
              <a:t>Сведения предоставляются </a:t>
            </a:r>
            <a:endParaRPr lang="ru-RU" sz="2400" dirty="0"/>
          </a:p>
        </p:txBody>
      </p:sp>
      <p:sp>
        <p:nvSpPr>
          <p:cNvPr id="3" name="Содержимое 2"/>
          <p:cNvSpPr>
            <a:spLocks noGrp="1"/>
          </p:cNvSpPr>
          <p:nvPr>
            <p:ph idx="1"/>
          </p:nvPr>
        </p:nvSpPr>
        <p:spPr>
          <a:xfrm>
            <a:off x="571472" y="1857365"/>
            <a:ext cx="8229600" cy="1071570"/>
          </a:xfrm>
          <a:solidFill>
            <a:schemeClr val="bg1"/>
          </a:solidFill>
        </p:spPr>
        <p:style>
          <a:lnRef idx="3">
            <a:schemeClr val="lt1"/>
          </a:lnRef>
          <a:fillRef idx="1">
            <a:schemeClr val="accent3"/>
          </a:fillRef>
          <a:effectRef idx="1">
            <a:schemeClr val="accent3"/>
          </a:effectRef>
          <a:fontRef idx="minor">
            <a:schemeClr val="lt1"/>
          </a:fontRef>
        </p:style>
        <p:txBody>
          <a:bodyPr>
            <a:normAutofit/>
          </a:bodyPr>
          <a:lstStyle/>
          <a:p>
            <a:endParaRPr lang="ru-RU" sz="2800" b="1" dirty="0"/>
          </a:p>
        </p:txBody>
      </p:sp>
      <p:sp>
        <p:nvSpPr>
          <p:cNvPr id="4" name="Овал 3"/>
          <p:cNvSpPr/>
          <p:nvPr/>
        </p:nvSpPr>
        <p:spPr>
          <a:xfrm flipH="1">
            <a:off x="2000232" y="1500174"/>
            <a:ext cx="4786346" cy="12858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dirty="0">
                <a:solidFill>
                  <a:prstClr val="black"/>
                </a:solidFill>
              </a:rPr>
              <a:t>Об источниках получения средств, за счет которых совершена сделка</a:t>
            </a:r>
          </a:p>
        </p:txBody>
      </p:sp>
      <p:sp>
        <p:nvSpPr>
          <p:cNvPr id="7" name="Стрелка вниз 6"/>
          <p:cNvSpPr/>
          <p:nvPr/>
        </p:nvSpPr>
        <p:spPr>
          <a:xfrm>
            <a:off x="4357686" y="1071546"/>
            <a:ext cx="484632" cy="428628"/>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solidFill>
                <a:prstClr val="white"/>
              </a:solidFill>
            </a:endParaRPr>
          </a:p>
        </p:txBody>
      </p:sp>
      <p:sp>
        <p:nvSpPr>
          <p:cNvPr id="9" name="Стрелка вправо 8"/>
          <p:cNvSpPr/>
          <p:nvPr/>
        </p:nvSpPr>
        <p:spPr>
          <a:xfrm>
            <a:off x="857224" y="1857364"/>
            <a:ext cx="1143008" cy="484632"/>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solidFill>
                <a:prstClr val="white"/>
              </a:solidFill>
            </a:endParaRPr>
          </a:p>
        </p:txBody>
      </p:sp>
      <p:sp>
        <p:nvSpPr>
          <p:cNvPr id="12" name="Стрелка влево 11"/>
          <p:cNvSpPr/>
          <p:nvPr/>
        </p:nvSpPr>
        <p:spPr>
          <a:xfrm>
            <a:off x="6786578" y="1857364"/>
            <a:ext cx="1335598" cy="484632"/>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solidFill>
                <a:prstClr val="white"/>
              </a:solidFill>
            </a:endParaRPr>
          </a:p>
        </p:txBody>
      </p:sp>
      <p:sp>
        <p:nvSpPr>
          <p:cNvPr id="14" name="Прямоугольник 13"/>
          <p:cNvSpPr/>
          <p:nvPr/>
        </p:nvSpPr>
        <p:spPr>
          <a:xfrm>
            <a:off x="1357290" y="2857496"/>
            <a:ext cx="6715172" cy="857256"/>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solidFill>
                  <a:prstClr val="black"/>
                </a:solidFill>
              </a:rPr>
              <a:t>Ежегодно, не позднее </a:t>
            </a:r>
            <a:r>
              <a:rPr lang="ru-RU" sz="2400" dirty="0">
                <a:solidFill>
                  <a:srgbClr val="C00000"/>
                </a:solidFill>
              </a:rPr>
              <a:t>1 апреля года,</a:t>
            </a:r>
          </a:p>
          <a:p>
            <a:pPr algn="ctr"/>
            <a:r>
              <a:rPr lang="ru-RU" sz="2400" dirty="0">
                <a:solidFill>
                  <a:prstClr val="black"/>
                </a:solidFill>
              </a:rPr>
              <a:t> следующего за отчетным финансовым годом.</a:t>
            </a:r>
          </a:p>
        </p:txBody>
      </p:sp>
      <p:sp>
        <p:nvSpPr>
          <p:cNvPr id="15" name="Прямоугольник 14"/>
          <p:cNvSpPr/>
          <p:nvPr/>
        </p:nvSpPr>
        <p:spPr>
          <a:xfrm>
            <a:off x="285720" y="3857628"/>
            <a:ext cx="8429684" cy="24288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dirty="0">
                <a:solidFill>
                  <a:srgbClr val="C00000"/>
                </a:solidFill>
                <a:latin typeface="Times New Roman" pitchFamily="18" charset="0"/>
                <a:cs typeface="Times New Roman" pitchFamily="18" charset="0"/>
              </a:rPr>
              <a:t>Непредставление или представление неполных или недостоверных сведений о  своих расходах либо непредставление или представление заведомо неполных или недостоверных сведений о расходах своих супруги (супруга) и несовершеннолетних детей в случае, если представление таких сведений обязательно, является правонарушением, влекущим увольнение гражданского служащего с гражданской службы.</a:t>
            </a:r>
          </a:p>
          <a:p>
            <a:pPr algn="ctr"/>
            <a:endParaRPr lang="ru-RU" b="1" dirty="0">
              <a:solidFill>
                <a:prstClr val="black"/>
              </a:solidFill>
            </a:endParaRPr>
          </a:p>
        </p:txBody>
      </p:sp>
    </p:spTree>
    <p:extLst>
      <p:ext uri="{BB962C8B-B14F-4D97-AF65-F5344CB8AC3E}">
        <p14:creationId xmlns:p14="http://schemas.microsoft.com/office/powerpoint/2010/main" val="1525342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571636"/>
          </a:xfr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5400000" scaled="1"/>
            <a:tileRect/>
          </a:gradFill>
        </p:spPr>
        <p:txBody>
          <a:bodyPr>
            <a:noAutofit/>
          </a:bodyPr>
          <a:lstStyle/>
          <a:p>
            <a:r>
              <a:rPr lang="ru-RU" sz="2000" b="1" dirty="0">
                <a:latin typeface="Times New Roman" pitchFamily="18" charset="0"/>
                <a:cs typeface="Times New Roman" pitchFamily="18" charset="0"/>
              </a:rPr>
              <a:t>Кадровым работником , ответственным за работу по профилактике коррупционных и иных правонарушений осуществляется контроль за соответствием расходов государственных служащих Республики Саха (Якутия), а также расходов их супруги (супруга) и несовершеннолетних детей</a:t>
            </a:r>
            <a:endParaRPr lang="ru-RU" sz="2000" b="1" i="1" dirty="0">
              <a:latin typeface="Times New Roman" pitchFamily="18" charset="0"/>
              <a:cs typeface="Times New Roman" pitchFamily="18" charset="0"/>
            </a:endParaRPr>
          </a:p>
        </p:txBody>
      </p:sp>
      <p:sp>
        <p:nvSpPr>
          <p:cNvPr id="3" name="Содержимое 2"/>
          <p:cNvSpPr>
            <a:spLocks noGrp="1"/>
          </p:cNvSpPr>
          <p:nvPr>
            <p:ph idx="1"/>
          </p:nvPr>
        </p:nvSpPr>
        <p:spPr>
          <a:xfrm>
            <a:off x="428596" y="2285992"/>
            <a:ext cx="8215370" cy="928694"/>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r>
              <a:rPr lang="ru-RU" sz="2200" dirty="0">
                <a:latin typeface="Times New Roman" pitchFamily="18" charset="0"/>
                <a:cs typeface="Times New Roman" pitchFamily="18" charset="0"/>
              </a:rPr>
              <a:t>Федеральный </a:t>
            </a:r>
            <a:r>
              <a:rPr lang="ru-RU" sz="2200" dirty="0">
                <a:solidFill>
                  <a:schemeClr val="tx1"/>
                </a:solidFill>
                <a:latin typeface="Times New Roman" pitchFamily="18" charset="0"/>
                <a:cs typeface="Times New Roman" pitchFamily="18" charset="0"/>
                <a:hlinkClick r:id="rId3"/>
              </a:rPr>
              <a:t>закон</a:t>
            </a:r>
            <a:r>
              <a:rPr lang="ru-RU" sz="2200" dirty="0">
                <a:latin typeface="Times New Roman" pitchFamily="18" charset="0"/>
                <a:cs typeface="Times New Roman" pitchFamily="18" charset="0"/>
              </a:rPr>
              <a:t> от 3 декабря 2012 г.  № 230-ФЗ «О контроле за соответствием расходов лиц, замещающих государственные должности, и иных лиц их доходам</a:t>
            </a:r>
            <a:r>
              <a:rPr lang="ru-RU" sz="2200" dirty="0"/>
              <a:t>»</a:t>
            </a:r>
          </a:p>
          <a:p>
            <a:endParaRPr lang="ru-RU" dirty="0"/>
          </a:p>
        </p:txBody>
      </p:sp>
      <p:sp>
        <p:nvSpPr>
          <p:cNvPr id="4" name="Прямоугольник 3"/>
          <p:cNvSpPr/>
          <p:nvPr/>
        </p:nvSpPr>
        <p:spPr>
          <a:xfrm>
            <a:off x="428596" y="4214818"/>
            <a:ext cx="8215370" cy="85725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dirty="0">
                <a:solidFill>
                  <a:prstClr val="black"/>
                </a:solidFill>
                <a:latin typeface="Times New Roman" pitchFamily="18" charset="0"/>
                <a:cs typeface="Times New Roman" pitchFamily="18" charset="0"/>
              </a:rPr>
              <a:t>Закон  Республики Саха (Якутия) от 19.02.2009 № 668-З, №227-V «О противодействии коррупции»</a:t>
            </a:r>
          </a:p>
        </p:txBody>
      </p:sp>
      <p:sp>
        <p:nvSpPr>
          <p:cNvPr id="5" name="Прямоугольник 4"/>
          <p:cNvSpPr/>
          <p:nvPr/>
        </p:nvSpPr>
        <p:spPr>
          <a:xfrm>
            <a:off x="428596" y="5286388"/>
            <a:ext cx="8215370" cy="78581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2000" dirty="0">
                <a:solidFill>
                  <a:prstClr val="black"/>
                </a:solidFill>
                <a:latin typeface="Times New Roman" pitchFamily="18" charset="0"/>
                <a:cs typeface="Times New Roman" pitchFamily="18" charset="0"/>
              </a:rPr>
              <a:t>Указы Президента РС(Я) № 1793, 1794, 1795 от 16.01.2010 г., касающиеся представления сведений о доходах и проверки достоверности этих сведений</a:t>
            </a:r>
            <a:endParaRPr lang="ru-RU" sz="2400" dirty="0">
              <a:solidFill>
                <a:prstClr val="black"/>
              </a:solidFill>
              <a:latin typeface="Times New Roman" pitchFamily="18" charset="0"/>
              <a:cs typeface="Times New Roman" pitchFamily="18" charset="0"/>
            </a:endParaRPr>
          </a:p>
        </p:txBody>
      </p:sp>
      <p:sp>
        <p:nvSpPr>
          <p:cNvPr id="7" name="Стрелка вниз 6"/>
          <p:cNvSpPr/>
          <p:nvPr/>
        </p:nvSpPr>
        <p:spPr>
          <a:xfrm>
            <a:off x="2928926" y="1643050"/>
            <a:ext cx="484632" cy="57150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solidFill>
                <a:prstClr val="white"/>
              </a:solidFill>
            </a:endParaRPr>
          </a:p>
        </p:txBody>
      </p:sp>
      <p:sp>
        <p:nvSpPr>
          <p:cNvPr id="8" name="Стрелка вниз 7"/>
          <p:cNvSpPr/>
          <p:nvPr/>
        </p:nvSpPr>
        <p:spPr>
          <a:xfrm>
            <a:off x="6643702" y="1643050"/>
            <a:ext cx="484632" cy="571504"/>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solidFill>
                <a:prstClr val="white"/>
              </a:solidFill>
            </a:endParaRPr>
          </a:p>
        </p:txBody>
      </p:sp>
      <p:sp>
        <p:nvSpPr>
          <p:cNvPr id="9" name="Прямоугольник 8"/>
          <p:cNvSpPr/>
          <p:nvPr/>
        </p:nvSpPr>
        <p:spPr>
          <a:xfrm>
            <a:off x="428596" y="3286124"/>
            <a:ext cx="8215370" cy="78581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sz="2000" dirty="0">
              <a:solidFill>
                <a:prstClr val="black"/>
              </a:solidFill>
              <a:latin typeface="Times New Roman" pitchFamily="18" charset="0"/>
              <a:cs typeface="Times New Roman" pitchFamily="18" charset="0"/>
            </a:endParaRPr>
          </a:p>
          <a:p>
            <a:pPr algn="ctr"/>
            <a:r>
              <a:rPr lang="ru-RU" sz="2000" dirty="0">
                <a:solidFill>
                  <a:prstClr val="black"/>
                </a:solidFill>
                <a:latin typeface="Times New Roman" pitchFamily="18" charset="0"/>
                <a:cs typeface="Times New Roman" pitchFamily="18" charset="0"/>
              </a:rPr>
              <a:t>Федеральный закон от 25 декабря 2008г. № 273-ФЗ </a:t>
            </a:r>
          </a:p>
          <a:p>
            <a:pPr algn="ctr"/>
            <a:r>
              <a:rPr lang="ru-RU" sz="2000" dirty="0">
                <a:solidFill>
                  <a:prstClr val="black"/>
                </a:solidFill>
                <a:latin typeface="Times New Roman" pitchFamily="18" charset="0"/>
                <a:cs typeface="Times New Roman" pitchFamily="18" charset="0"/>
              </a:rPr>
              <a:t>«О противодействии коррупции»</a:t>
            </a:r>
          </a:p>
          <a:p>
            <a:pPr algn="just"/>
            <a:endParaRPr lang="ru-RU" dirty="0">
              <a:solidFill>
                <a:prstClr val="black"/>
              </a:solidFill>
            </a:endParaRPr>
          </a:p>
        </p:txBody>
      </p:sp>
    </p:spTree>
    <p:extLst>
      <p:ext uri="{BB962C8B-B14F-4D97-AF65-F5344CB8AC3E}">
        <p14:creationId xmlns:p14="http://schemas.microsoft.com/office/powerpoint/2010/main" val="311452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6722" y="831896"/>
            <a:ext cx="8475758" cy="274112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rgbClr val="C00000"/>
                </a:solidFill>
              </a:rPr>
              <a:t>1. Основные принципы и правила служебного поведения.  Антикоррупционные стандарты поведения.</a:t>
            </a:r>
            <a:endParaRPr lang="ru-RU" sz="4400" dirty="0">
              <a:solidFill>
                <a:srgbClr val="C00000"/>
              </a:solidFill>
            </a:endParaRPr>
          </a:p>
        </p:txBody>
      </p:sp>
      <p:pic>
        <p:nvPicPr>
          <p:cNvPr id="2" name="Рисунок 1"/>
          <p:cNvPicPr>
            <a:picLocks noChangeAspect="1"/>
          </p:cNvPicPr>
          <p:nvPr/>
        </p:nvPicPr>
        <p:blipFill>
          <a:blip r:embed="rId2"/>
          <a:stretch>
            <a:fillRect/>
          </a:stretch>
        </p:blipFill>
        <p:spPr>
          <a:xfrm>
            <a:off x="2520816" y="3717032"/>
            <a:ext cx="4267570" cy="283488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47523082"/>
              </p:ext>
            </p:extLst>
          </p:nvPr>
        </p:nvGraphicFramePr>
        <p:xfrm>
          <a:off x="0" y="1"/>
          <a:ext cx="9144000" cy="7187018"/>
        </p:xfrm>
        <a:graphic>
          <a:graphicData uri="http://schemas.openxmlformats.org/drawingml/2006/table">
            <a:tbl>
              <a:tblPr firstRow="1" bandRow="1">
                <a:tableStyleId>{C4B1156A-380E-4F78-BDF5-A606A8083BF9}</a:tableStyleId>
              </a:tblPr>
              <a:tblGrid>
                <a:gridCol w="327585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3779912">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7477">
                <a:tc gridSpan="3">
                  <a:txBody>
                    <a:bodyPr/>
                    <a:lstStyle/>
                    <a:p>
                      <a:pPr algn="ctr"/>
                      <a:r>
                        <a:rPr lang="ru-RU" b="1" dirty="0">
                          <a:solidFill>
                            <a:srgbClr val="C00000"/>
                          </a:solidFill>
                        </a:rPr>
                        <a:t>Открытие (наличие) счетов (вкладов), хранение наличных денежных средств и ценностей в иностранных банках, расположенных за пределами территории Российской Федерации, владение и (или) пользование иностранными финансовыми инструментами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573447">
                <a:tc>
                  <a:txBody>
                    <a:bodyPr/>
                    <a:lstStyle/>
                    <a:p>
                      <a:pPr algn="just">
                        <a:spcAft>
                          <a:spcPts val="0"/>
                        </a:spcAft>
                      </a:pPr>
                      <a:r>
                        <a:rPr lang="ru-RU" sz="1400" b="1" dirty="0">
                          <a:effectLst/>
                          <a:latin typeface="+mn-lt"/>
                          <a:ea typeface="Times New Roman" panose="02020603050405020304" pitchFamily="18" charset="0"/>
                        </a:rPr>
                        <a:t>Запрещается открывать и иметь счета (вклады), хранить наличные денежные средства и ценности в иностранных банках, расположенных за пределами территории РФ, владеть и (или) пользоваться иностранными финансовыми инструментами, в частности, лицам, замещающим (занимающим):</a:t>
                      </a:r>
                    </a:p>
                    <a:p>
                      <a:pPr algn="just">
                        <a:spcAft>
                          <a:spcPts val="0"/>
                        </a:spcAft>
                      </a:pPr>
                      <a:r>
                        <a:rPr lang="ru-RU" sz="1400" b="1" dirty="0">
                          <a:effectLst/>
                          <a:latin typeface="+mn-lt"/>
                          <a:ea typeface="Times New Roman" panose="02020603050405020304" pitchFamily="18" charset="0"/>
                        </a:rPr>
                        <a:t>- Государственные должности РФ (федеральный Министр);</a:t>
                      </a:r>
                    </a:p>
                    <a:p>
                      <a:pPr algn="just">
                        <a:spcAft>
                          <a:spcPts val="0"/>
                        </a:spcAft>
                      </a:pPr>
                      <a:r>
                        <a:rPr lang="ru-RU" sz="1400" b="1" dirty="0">
                          <a:effectLst/>
                          <a:latin typeface="+mn-lt"/>
                          <a:ea typeface="Times New Roman" panose="02020603050405020304" pitchFamily="18" charset="0"/>
                        </a:rPr>
                        <a:t>- должности </a:t>
                      </a:r>
                      <a:r>
                        <a:rPr lang="ru-RU" sz="1400" b="1" dirty="0" err="1">
                          <a:effectLst/>
                          <a:latin typeface="+mn-lt"/>
                          <a:ea typeface="Times New Roman" panose="02020603050405020304" pitchFamily="18" charset="0"/>
                        </a:rPr>
                        <a:t>фед.госуд.службы</a:t>
                      </a:r>
                      <a:r>
                        <a:rPr lang="ru-RU" sz="1400" b="1" dirty="0">
                          <a:effectLst/>
                          <a:latin typeface="+mn-lt"/>
                          <a:ea typeface="Times New Roman" panose="02020603050405020304" pitchFamily="18" charset="0"/>
                        </a:rPr>
                        <a:t>, назначение на которые и освобождение от которых осуществляются Правительством РФ (руководитель госоргана);</a:t>
                      </a:r>
                    </a:p>
                    <a:p>
                      <a:pPr algn="just">
                        <a:spcAft>
                          <a:spcPts val="0"/>
                        </a:spcAft>
                      </a:pPr>
                      <a:r>
                        <a:rPr lang="ru-RU" sz="1400" b="1" dirty="0">
                          <a:effectLst/>
                          <a:latin typeface="+mn-lt"/>
                          <a:ea typeface="Times New Roman" panose="02020603050405020304" pitchFamily="18" charset="0"/>
                        </a:rPr>
                        <a:t>- должности </a:t>
                      </a:r>
                      <a:r>
                        <a:rPr lang="ru-RU" sz="1400" b="1" dirty="0" err="1">
                          <a:effectLst/>
                          <a:latin typeface="+mn-lt"/>
                          <a:ea typeface="Times New Roman" panose="02020603050405020304" pitchFamily="18" charset="0"/>
                        </a:rPr>
                        <a:t>зам.руководителей</a:t>
                      </a:r>
                      <a:r>
                        <a:rPr lang="ru-RU" sz="1400" b="1" dirty="0">
                          <a:effectLst/>
                          <a:latin typeface="+mn-lt"/>
                          <a:ea typeface="Times New Roman" panose="02020603050405020304" pitchFamily="18" charset="0"/>
                        </a:rPr>
                        <a:t> </a:t>
                      </a:r>
                      <a:r>
                        <a:rPr lang="ru-RU" sz="1400" b="1" dirty="0" err="1">
                          <a:effectLst/>
                          <a:latin typeface="+mn-lt"/>
                          <a:ea typeface="Times New Roman" panose="02020603050405020304" pitchFamily="18" charset="0"/>
                        </a:rPr>
                        <a:t>фед</a:t>
                      </a:r>
                      <a:r>
                        <a:rPr lang="ru-RU" sz="1400" b="1" dirty="0">
                          <a:effectLst/>
                          <a:latin typeface="+mn-lt"/>
                          <a:ea typeface="Times New Roman" panose="02020603050405020304" pitchFamily="18" charset="0"/>
                        </a:rPr>
                        <a:t>. органов </a:t>
                      </a:r>
                      <a:r>
                        <a:rPr lang="ru-RU" sz="1400" b="1" dirty="0" err="1">
                          <a:effectLst/>
                          <a:latin typeface="+mn-lt"/>
                          <a:ea typeface="Times New Roman" panose="02020603050405020304" pitchFamily="18" charset="0"/>
                        </a:rPr>
                        <a:t>исполн.власти</a:t>
                      </a:r>
                      <a:r>
                        <a:rPr lang="ru-RU" sz="1400" b="1" dirty="0">
                          <a:effectLst/>
                          <a:latin typeface="+mn-lt"/>
                          <a:ea typeface="Times New Roman" panose="02020603050405020304" pitchFamily="18" charset="0"/>
                        </a:rPr>
                        <a:t> (зам. Министра, </a:t>
                      </a:r>
                      <a:r>
                        <a:rPr lang="ru-RU" sz="1400" b="1" dirty="0" err="1">
                          <a:effectLst/>
                          <a:latin typeface="+mn-lt"/>
                          <a:ea typeface="Times New Roman" panose="02020603050405020304" pitchFamily="18" charset="0"/>
                        </a:rPr>
                        <a:t>зам.руководителя</a:t>
                      </a:r>
                      <a:r>
                        <a:rPr lang="ru-RU" sz="1400" b="1" dirty="0">
                          <a:effectLst/>
                          <a:latin typeface="+mn-lt"/>
                          <a:ea typeface="Times New Roman" panose="02020603050405020304" pitchFamily="18" charset="0"/>
                        </a:rPr>
                        <a:t> госоргана).</a:t>
                      </a:r>
                    </a:p>
                    <a:p>
                      <a:pPr algn="just">
                        <a:spcAft>
                          <a:spcPts val="0"/>
                        </a:spcAft>
                      </a:pPr>
                      <a:r>
                        <a:rPr lang="ru-RU" sz="1400" b="1" dirty="0">
                          <a:effectLst/>
                          <a:latin typeface="+mn-lt"/>
                          <a:ea typeface="Times New Roman" panose="02020603050405020304" pitchFamily="18" charset="0"/>
                        </a:rPr>
                        <a:t>Кроме того, данный запрет установлен в отношении супругов и несовершеннолетних детей вышеуказанных лиц.</a:t>
                      </a:r>
                    </a:p>
                  </a:txBody>
                  <a:tcPr marL="68580" marR="68580" marT="0" marB="0"/>
                </a:tc>
                <a:tc>
                  <a:txBody>
                    <a:bodyPr/>
                    <a:lstStyle/>
                    <a:p>
                      <a:pPr algn="just">
                        <a:spcAft>
                          <a:spcPts val="0"/>
                        </a:spcAft>
                      </a:pPr>
                      <a:r>
                        <a:rPr lang="ru-RU" sz="1400" b="1" dirty="0">
                          <a:effectLst/>
                          <a:latin typeface="+mn-lt"/>
                          <a:ea typeface="Times New Roman" panose="02020603050405020304" pitchFamily="18" charset="0"/>
                        </a:rPr>
                        <a:t>ч.1.1 ст.17 </a:t>
                      </a:r>
                      <a:r>
                        <a:rPr lang="ru-RU" sz="1400" b="1" dirty="0">
                          <a:solidFill>
                            <a:srgbClr val="000000"/>
                          </a:solidFill>
                          <a:effectLst/>
                          <a:latin typeface="+mn-lt"/>
                          <a:ea typeface="Times New Roman" panose="02020603050405020304" pitchFamily="18" charset="0"/>
                        </a:rPr>
                        <a:t>ФЗ № 79-ФЗ;</a:t>
                      </a:r>
                      <a:br>
                        <a:rPr lang="ru-RU" sz="1400" b="1" dirty="0">
                          <a:solidFill>
                            <a:srgbClr val="000000"/>
                          </a:solidFill>
                          <a:effectLst/>
                          <a:latin typeface="+mn-lt"/>
                          <a:ea typeface="Times New Roman" panose="02020603050405020304" pitchFamily="18" charset="0"/>
                        </a:rPr>
                      </a:br>
                      <a:r>
                        <a:rPr lang="ru-RU" sz="1400" b="1" dirty="0">
                          <a:effectLst/>
                          <a:latin typeface="+mn-lt"/>
                          <a:ea typeface="Times New Roman" panose="02020603050405020304" pitchFamily="18" charset="0"/>
                        </a:rPr>
                        <a:t>Федеральный закон от 07.05.2013 № 79-ФЗ </a:t>
                      </a:r>
                      <a:br>
                        <a:rPr lang="ru-RU" sz="1400" b="1" dirty="0">
                          <a:effectLst/>
                          <a:latin typeface="+mn-lt"/>
                          <a:ea typeface="Times New Roman" panose="02020603050405020304" pitchFamily="18" charset="0"/>
                        </a:rPr>
                      </a:br>
                      <a:r>
                        <a:rPr lang="ru-RU" sz="1400" b="1" dirty="0">
                          <a:effectLst/>
                          <a:latin typeface="+mn-lt"/>
                          <a:ea typeface="Times New Roman" panose="02020603050405020304" pitchFamily="18" charset="0"/>
                        </a:rPr>
                        <a:t>«О запрете отдельным категориям лиц открывать и иметь счета (вклады), хранить наличные денежные средства и ценности в иностранных банках, расположенных за пределами территории Российской Федерации, владеть и (или) пользоваться иностранными финансовыми инструментами»</a:t>
                      </a:r>
                    </a:p>
                  </a:txBody>
                  <a:tcPr marL="68580" marR="68580" marT="0" marB="0"/>
                </a:tc>
                <a:tc>
                  <a:txBody>
                    <a:bodyPr/>
                    <a:lstStyle/>
                    <a:p>
                      <a:pPr algn="just">
                        <a:spcAft>
                          <a:spcPts val="0"/>
                        </a:spcAft>
                      </a:pPr>
                      <a:r>
                        <a:rPr lang="ru-RU" sz="1600" b="1" dirty="0">
                          <a:effectLst/>
                          <a:latin typeface="+mn-lt"/>
                          <a:ea typeface="Times New Roman" panose="02020603050405020304" pitchFamily="18" charset="0"/>
                        </a:rPr>
                        <a:t>Граждане, претендующие на замещение (занятие) указанных должностей, при представлении сведений представляют дополнительно указанную информацию. </a:t>
                      </a:r>
                    </a:p>
                    <a:p>
                      <a:pPr algn="just">
                        <a:spcAft>
                          <a:spcPts val="0"/>
                        </a:spcAft>
                      </a:pPr>
                      <a:r>
                        <a:rPr lang="ru-RU" sz="1600" b="1" dirty="0">
                          <a:effectLst/>
                          <a:latin typeface="+mn-lt"/>
                          <a:ea typeface="Times New Roman" panose="02020603050405020304" pitchFamily="18" charset="0"/>
                        </a:rPr>
                        <a:t>Гражданин, его супруга и </a:t>
                      </a:r>
                      <a:r>
                        <a:rPr lang="ru-RU" sz="1600" b="1" dirty="0" err="1">
                          <a:effectLst/>
                          <a:latin typeface="+mn-lt"/>
                          <a:ea typeface="Times New Roman" panose="02020603050405020304" pitchFamily="18" charset="0"/>
                        </a:rPr>
                        <a:t>несовер.дети</a:t>
                      </a:r>
                      <a:r>
                        <a:rPr lang="ru-RU" sz="1600" b="1" dirty="0">
                          <a:effectLst/>
                          <a:latin typeface="+mn-lt"/>
                          <a:ea typeface="Times New Roman" panose="02020603050405020304" pitchFamily="18" charset="0"/>
                        </a:rPr>
                        <a:t> обязаны в течение </a:t>
                      </a:r>
                      <a:r>
                        <a:rPr lang="ru-RU" sz="1600" b="1" u="sng" dirty="0">
                          <a:effectLst/>
                          <a:latin typeface="+mn-lt"/>
                          <a:ea typeface="Times New Roman" panose="02020603050405020304" pitchFamily="18" charset="0"/>
                        </a:rPr>
                        <a:t>трех месяцев </a:t>
                      </a:r>
                      <a:r>
                        <a:rPr lang="ru-RU" sz="1600" b="1" dirty="0">
                          <a:effectLst/>
                          <a:latin typeface="+mn-lt"/>
                          <a:ea typeface="Times New Roman" panose="02020603050405020304" pitchFamily="18" charset="0"/>
                        </a:rPr>
                        <a:t>со дня замещения (занятия) гражданином одной из указанных должностей закрыть счета (вклады), прекратить хранение наличных денежных средств и ценностей в иностранных банках, расположенных за пределами территории РФ, и (или) осуществить отчуждение иностранных финансовых инструментов.</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0036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04998631"/>
              </p:ext>
            </p:extLst>
          </p:nvPr>
        </p:nvGraphicFramePr>
        <p:xfrm>
          <a:off x="0" y="1"/>
          <a:ext cx="9144000" cy="6346262"/>
        </p:xfrm>
        <a:graphic>
          <a:graphicData uri="http://schemas.openxmlformats.org/drawingml/2006/table">
            <a:tbl>
              <a:tblPr firstRow="1" bandRow="1">
                <a:tableStyleId>{C4B1156A-380E-4F78-BDF5-A606A8083BF9}</a:tableStyleId>
              </a:tblPr>
              <a:tblGrid>
                <a:gridCol w="327585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3779912">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7477">
                <a:tc gridSpan="3">
                  <a:txBody>
                    <a:bodyPr/>
                    <a:lstStyle/>
                    <a:p>
                      <a:pPr algn="ctr"/>
                      <a:r>
                        <a:rPr lang="ru-RU" b="1" dirty="0">
                          <a:solidFill>
                            <a:srgbClr val="C00000"/>
                          </a:solidFill>
                        </a:rPr>
                        <a:t>Урегулирование конфликта интересов</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573447">
                <a:tc>
                  <a:txBody>
                    <a:bodyPr/>
                    <a:lstStyle/>
                    <a:p>
                      <a:pPr algn="just">
                        <a:spcAft>
                          <a:spcPts val="0"/>
                        </a:spcAft>
                      </a:pPr>
                      <a:r>
                        <a:rPr lang="ru-RU" sz="1600" b="1" dirty="0">
                          <a:effectLst/>
                          <a:latin typeface="+mn-lt"/>
                          <a:ea typeface="Times New Roman" panose="02020603050405020304" pitchFamily="18" charset="0"/>
                        </a:rPr>
                        <a:t>В случае возникновения у гражданского служащего при исполнении должностных обязанностей личной заинтересованности, которая может привести к конфликту интересов, он обязан проинформировать об этом представителя нанимателя и непосредственного руководителя в письменной форме, а также принять меры по предотвращению такого конфликта.</a:t>
                      </a:r>
                    </a:p>
                  </a:txBody>
                  <a:tcPr marL="68580" marR="68580" marT="0" marB="0"/>
                </a:tc>
                <a:tc>
                  <a:txBody>
                    <a:bodyPr/>
                    <a:lstStyle/>
                    <a:p>
                      <a:pPr algn="just">
                        <a:spcAft>
                          <a:spcPts val="0"/>
                        </a:spcAft>
                      </a:pPr>
                      <a:r>
                        <a:rPr lang="ru-RU" sz="1600" b="1" dirty="0">
                          <a:solidFill>
                            <a:srgbClr val="000000"/>
                          </a:solidFill>
                          <a:effectLst/>
                          <a:latin typeface="+mn-lt"/>
                          <a:ea typeface="Times New Roman" panose="02020603050405020304" pitchFamily="18" charset="0"/>
                        </a:rPr>
                        <a:t>п.12 ч.1 ст.15 Федерального закона № 79-ФЗ;</a:t>
                      </a:r>
                      <a:br>
                        <a:rPr lang="ru-RU" sz="1600" b="1" dirty="0">
                          <a:solidFill>
                            <a:srgbClr val="000000"/>
                          </a:solidFill>
                          <a:effectLst/>
                          <a:latin typeface="+mn-lt"/>
                          <a:ea typeface="Times New Roman" panose="02020603050405020304" pitchFamily="18" charset="0"/>
                        </a:rPr>
                      </a:br>
                      <a:r>
                        <a:rPr lang="ru-RU" sz="1600" b="1" dirty="0">
                          <a:solidFill>
                            <a:srgbClr val="000000"/>
                          </a:solidFill>
                          <a:effectLst/>
                          <a:latin typeface="+mn-lt"/>
                          <a:ea typeface="Times New Roman" panose="02020603050405020304" pitchFamily="18" charset="0"/>
                        </a:rPr>
                        <a:t>ст. 11</a:t>
                      </a:r>
                      <a:r>
                        <a:rPr lang="ru-RU" sz="1600" b="1" u="none" strike="noStrike" spc="-45" dirty="0">
                          <a:solidFill>
                            <a:srgbClr val="000000"/>
                          </a:solidFill>
                          <a:effectLst/>
                          <a:latin typeface="+mn-lt"/>
                          <a:ea typeface="Times New Roman" panose="02020603050405020304" pitchFamily="18" charset="0"/>
                          <a:cs typeface="Times New Roman" panose="02020603050405020304" pitchFamily="18" charset="0"/>
                        </a:rPr>
                        <a:t> </a:t>
                      </a:r>
                      <a:r>
                        <a:rPr lang="ru-RU" sz="1600" b="1" dirty="0">
                          <a:solidFill>
                            <a:srgbClr val="000000"/>
                          </a:solidFill>
                          <a:effectLst/>
                          <a:latin typeface="+mn-lt"/>
                          <a:ea typeface="Times New Roman" panose="02020603050405020304" pitchFamily="18" charset="0"/>
                        </a:rPr>
                        <a:t>Федерального закона № 273-Ф3</a:t>
                      </a:r>
                      <a:endParaRPr lang="ru-RU" sz="1600" b="1" dirty="0">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 </a:t>
                      </a:r>
                    </a:p>
                  </a:txBody>
                  <a:tcPr marL="68580" marR="68580" marT="0" marB="0"/>
                </a:tc>
                <a:tc>
                  <a:txBody>
                    <a:bodyPr/>
                    <a:lstStyle/>
                    <a:p>
                      <a:pPr algn="just">
                        <a:spcAft>
                          <a:spcPts val="0"/>
                        </a:spcAft>
                      </a:pPr>
                      <a:r>
                        <a:rPr lang="ru-RU" sz="1600" b="1" dirty="0">
                          <a:effectLst/>
                          <a:latin typeface="+mn-lt"/>
                          <a:ea typeface="Times New Roman" panose="02020603050405020304" pitchFamily="18" charset="0"/>
                        </a:rPr>
                        <a:t>Гражданский служащий обязан в письменной форме уведомить представителя нанимателя и своего непосредственного начальника о возникшем конфликте интересов или о возможности его возникновения, как только ему станет об этом известно.</a:t>
                      </a:r>
                    </a:p>
                    <a:p>
                      <a:pPr algn="just">
                        <a:spcAft>
                          <a:spcPts val="0"/>
                        </a:spcAft>
                      </a:pPr>
                      <a:r>
                        <a:rPr lang="ru-RU" sz="1600" b="1" dirty="0">
                          <a:effectLst/>
                          <a:latin typeface="+mn-lt"/>
                          <a:ea typeface="Times New Roman" panose="02020603050405020304" pitchFamily="18" charset="0"/>
                        </a:rPr>
                        <a:t> </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346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328610579"/>
              </p:ext>
            </p:extLst>
          </p:nvPr>
        </p:nvGraphicFramePr>
        <p:xfrm>
          <a:off x="0" y="1"/>
          <a:ext cx="9144000" cy="6346262"/>
        </p:xfrm>
        <a:graphic>
          <a:graphicData uri="http://schemas.openxmlformats.org/drawingml/2006/table">
            <a:tbl>
              <a:tblPr firstRow="1" bandRow="1">
                <a:tableStyleId>{C4B1156A-380E-4F78-BDF5-A606A8083BF9}</a:tableStyleId>
              </a:tblPr>
              <a:tblGrid>
                <a:gridCol w="327585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3779912">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7477">
                <a:tc gridSpan="3">
                  <a:txBody>
                    <a:bodyPr/>
                    <a:lstStyle/>
                    <a:p>
                      <a:pPr algn="ctr"/>
                      <a:r>
                        <a:rPr lang="ru-RU" b="1" dirty="0">
                          <a:solidFill>
                            <a:srgbClr val="C00000"/>
                          </a:solidFill>
                        </a:rPr>
                        <a:t>Урегулирование конфликта интересов</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573447">
                <a:tc>
                  <a:txBody>
                    <a:bodyPr/>
                    <a:lstStyle/>
                    <a:p>
                      <a:pPr algn="just">
                        <a:spcAft>
                          <a:spcPts val="0"/>
                        </a:spcAft>
                      </a:pPr>
                      <a:r>
                        <a:rPr lang="ru-RU" sz="1600" b="1">
                          <a:solidFill>
                            <a:srgbClr val="000000"/>
                          </a:solidFill>
                          <a:effectLst/>
                          <a:latin typeface="+mn-lt"/>
                          <a:ea typeface="Times New Roman" panose="02020603050405020304" pitchFamily="18" charset="0"/>
                        </a:rPr>
                        <a:t>Представитель нанимателя, которому стало известно о возникновении у государственного служащего личной заинтересованности, которая приводит или может привести к конфликту интересов, обязан принять меры по предотвращению или урегулированию конфликта интересов.</a:t>
                      </a:r>
                      <a:endParaRPr lang="ru-RU" sz="1600" b="1">
                        <a:effectLst/>
                        <a:latin typeface="+mn-lt"/>
                        <a:ea typeface="Times New Roman" panose="02020603050405020304" pitchFamily="18" charset="0"/>
                      </a:endParaRPr>
                    </a:p>
                  </a:txBody>
                  <a:tcPr marL="68580" marR="68580" marT="0" marB="0"/>
                </a:tc>
                <a:tc>
                  <a:txBody>
                    <a:bodyPr/>
                    <a:lstStyle/>
                    <a:p>
                      <a:pPr algn="just">
                        <a:spcAft>
                          <a:spcPts val="0"/>
                        </a:spcAft>
                      </a:pPr>
                      <a:r>
                        <a:rPr lang="ru-RU" sz="1600" b="1" dirty="0">
                          <a:solidFill>
                            <a:srgbClr val="000000"/>
                          </a:solidFill>
                          <a:effectLst/>
                          <a:latin typeface="+mn-lt"/>
                          <a:ea typeface="Times New Roman" panose="02020603050405020304" pitchFamily="18" charset="0"/>
                        </a:rPr>
                        <a:t>ч.4 ст.19 Федерального закона № 79-ФЗ;</a:t>
                      </a:r>
                      <a:br>
                        <a:rPr lang="ru-RU" sz="1600" b="1" dirty="0">
                          <a:solidFill>
                            <a:srgbClr val="000000"/>
                          </a:solidFill>
                          <a:effectLst/>
                          <a:latin typeface="+mn-lt"/>
                          <a:ea typeface="Times New Roman" panose="02020603050405020304" pitchFamily="18" charset="0"/>
                        </a:rPr>
                      </a:br>
                      <a:r>
                        <a:rPr lang="ru-RU" sz="1600" b="1" dirty="0">
                          <a:solidFill>
                            <a:srgbClr val="000000"/>
                          </a:solidFill>
                          <a:effectLst/>
                          <a:latin typeface="+mn-lt"/>
                          <a:ea typeface="Times New Roman" panose="02020603050405020304" pitchFamily="18" charset="0"/>
                        </a:rPr>
                        <a:t>ст.11</a:t>
                      </a:r>
                      <a:r>
                        <a:rPr lang="ru-RU" sz="1600" b="1" u="none" strike="noStrike" spc="-45" dirty="0">
                          <a:solidFill>
                            <a:srgbClr val="000000"/>
                          </a:solidFill>
                          <a:effectLst/>
                          <a:latin typeface="+mn-lt"/>
                          <a:ea typeface="Times New Roman" panose="02020603050405020304" pitchFamily="18" charset="0"/>
                          <a:cs typeface="Times New Roman" panose="02020603050405020304" pitchFamily="18" charset="0"/>
                        </a:rPr>
                        <a:t> </a:t>
                      </a:r>
                      <a:r>
                        <a:rPr lang="ru-RU" sz="1600" b="1" dirty="0">
                          <a:solidFill>
                            <a:srgbClr val="000000"/>
                          </a:solidFill>
                          <a:effectLst/>
                          <a:latin typeface="+mn-lt"/>
                          <a:ea typeface="Times New Roman" panose="02020603050405020304" pitchFamily="18" charset="0"/>
                        </a:rPr>
                        <a:t>Федерального закона № 273-Ф3</a:t>
                      </a:r>
                      <a:endParaRPr lang="ru-RU" sz="1600" b="1" dirty="0">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 </a:t>
                      </a:r>
                    </a:p>
                  </a:txBody>
                  <a:tcPr marL="68580" marR="68580" marT="0" marB="0"/>
                </a:tc>
                <a:tc>
                  <a:txBody>
                    <a:bodyPr/>
                    <a:lstStyle/>
                    <a:p>
                      <a:pPr algn="just">
                        <a:spcAft>
                          <a:spcPts val="0"/>
                        </a:spcAft>
                      </a:pPr>
                      <a:r>
                        <a:rPr lang="ru-RU" sz="1600" b="1" dirty="0">
                          <a:solidFill>
                            <a:srgbClr val="000000"/>
                          </a:solidFill>
                          <a:effectLst/>
                          <a:latin typeface="+mn-lt"/>
                          <a:ea typeface="Times New Roman" panose="02020603050405020304" pitchFamily="18" charset="0"/>
                        </a:rPr>
                        <a:t>Меры по предотвращению или урегулированию конфликта интересов принимаются представителем нанимателя в зависимости от конкретных ситуаций, например, </a:t>
                      </a:r>
                      <a:r>
                        <a:rPr lang="ru-RU" sz="1600" b="1" dirty="0">
                          <a:effectLst/>
                          <a:latin typeface="+mn-lt"/>
                          <a:ea typeface="Times New Roman" panose="02020603050405020304" pitchFamily="18" charset="0"/>
                        </a:rPr>
                        <a:t>изменении должностного или служебного положения гражданского служащего, являющегося стороной конфликта интересов, вплоть до его отстранения от исполнения должностных (служебных) обязанностей в установленном порядке, и (или) в отказе его от выгоды, явившейся причиной возникновения конфликта интересов.</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0964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7" descr="корр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4"/>
          <p:cNvSpPr txBox="1">
            <a:spLocks noChangeArrowheads="1"/>
          </p:cNvSpPr>
          <p:nvPr/>
        </p:nvSpPr>
        <p:spPr bwMode="auto">
          <a:xfrm>
            <a:off x="7019925" y="404813"/>
            <a:ext cx="1800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ru-RU" altLang="ru-RU" sz="1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Статья 9 ФЗ № 273</a:t>
            </a:r>
          </a:p>
        </p:txBody>
      </p:sp>
      <p:sp>
        <p:nvSpPr>
          <p:cNvPr id="19460" name="Text Box 5"/>
          <p:cNvSpPr txBox="1">
            <a:spLocks noChangeArrowheads="1"/>
          </p:cNvSpPr>
          <p:nvPr/>
        </p:nvSpPr>
        <p:spPr bwMode="auto">
          <a:xfrm>
            <a:off x="1116013" y="2205038"/>
            <a:ext cx="691356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ru-RU" altLang="ru-RU" sz="2000" b="1" i="0" u="none" strike="noStrike" kern="1200" cap="none" spc="0" normalizeH="0" baseline="0" noProof="0" dirty="0">
                <a:ln>
                  <a:noFill/>
                </a:ln>
                <a:solidFill>
                  <a:srgbClr val="0000FF"/>
                </a:solidFill>
                <a:effectLst/>
                <a:uLnTx/>
                <a:uFillTx/>
                <a:latin typeface="Bookman Old Style" panose="02050604050505020204" pitchFamily="18" charset="0"/>
                <a:ea typeface="+mn-ea"/>
                <a:cs typeface="+mn-cs"/>
              </a:rPr>
              <a:t>Государственный или                                                        муниципальный служащий обязан  уведомлять представителя нанимателя (работодателя), органы прокуратуры или другие государственные органы обо всех случаях обращения к нему каких-либо лиц в целях склонения его к совершению коррупционных правонарушений. </a:t>
            </a:r>
          </a:p>
        </p:txBody>
      </p:sp>
    </p:spTree>
    <p:extLst>
      <p:ext uri="{BB962C8B-B14F-4D97-AF65-F5344CB8AC3E}">
        <p14:creationId xmlns:p14="http://schemas.microsoft.com/office/powerpoint/2010/main" val="2310123470"/>
      </p:ext>
    </p:extLst>
  </p:cSld>
  <p:clrMapOvr>
    <a:masterClrMapping/>
  </p:clrMapOvr>
  <p:transition>
    <p:wedg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89593228"/>
              </p:ext>
            </p:extLst>
          </p:nvPr>
        </p:nvGraphicFramePr>
        <p:xfrm>
          <a:off x="0" y="1"/>
          <a:ext cx="9144000" cy="6649615"/>
        </p:xfrm>
        <a:graphic>
          <a:graphicData uri="http://schemas.openxmlformats.org/drawingml/2006/table">
            <a:tbl>
              <a:tblPr firstRow="1" bandRow="1">
                <a:tableStyleId>{C4B1156A-380E-4F78-BDF5-A606A8083BF9}</a:tableStyleId>
              </a:tblPr>
              <a:tblGrid>
                <a:gridCol w="327585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3779912">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7477">
                <a:tc gridSpan="3">
                  <a:txBody>
                    <a:bodyPr/>
                    <a:lstStyle/>
                    <a:p>
                      <a:pPr algn="ctr"/>
                      <a:r>
                        <a:rPr lang="ru-RU" b="1" dirty="0">
                          <a:solidFill>
                            <a:srgbClr val="C00000"/>
                          </a:solidFill>
                        </a:rPr>
                        <a:t>Уведомление о склонении к коррупционным правонарушениям</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573447">
                <a:tc>
                  <a:txBody>
                    <a:bodyPr/>
                    <a:lstStyle/>
                    <a:p>
                      <a:pPr algn="just">
                        <a:spcAft>
                          <a:spcPts val="0"/>
                        </a:spcAft>
                      </a:pPr>
                      <a:r>
                        <a:rPr lang="ru-RU" sz="1600" b="1">
                          <a:effectLst/>
                          <a:latin typeface="+mn-lt"/>
                          <a:ea typeface="Times New Roman" panose="02020603050405020304" pitchFamily="18" charset="0"/>
                        </a:rPr>
                        <a:t>Гражданский служащий обязан уведомлять представителя нанимателя (работодателя), органы прокуратуры или другие государственные органы обо всех случаях обращения к нему каких-либо лиц в целях склонения его к совершению коррупционных правонарушений.</a:t>
                      </a:r>
                    </a:p>
                    <a:p>
                      <a:pPr>
                        <a:spcAft>
                          <a:spcPts val="0"/>
                        </a:spcAft>
                      </a:pPr>
                      <a:r>
                        <a:rPr lang="ru-RU" sz="1600" b="1">
                          <a:effectLst/>
                          <a:latin typeface="+mn-lt"/>
                          <a:ea typeface="Times New Roman" panose="02020603050405020304" pitchFamily="18" charset="0"/>
                        </a:rPr>
                        <a:t> </a:t>
                      </a:r>
                    </a:p>
                  </a:txBody>
                  <a:tcPr marL="68580" marR="68580" marT="0" marB="0"/>
                </a:tc>
                <a:tc>
                  <a:txBody>
                    <a:bodyPr/>
                    <a:lstStyle/>
                    <a:p>
                      <a:pPr algn="just">
                        <a:spcAft>
                          <a:spcPts val="0"/>
                        </a:spcAft>
                      </a:pPr>
                      <a:r>
                        <a:rPr lang="ru-RU" sz="1600" b="1">
                          <a:solidFill>
                            <a:srgbClr val="000000"/>
                          </a:solidFill>
                          <a:effectLst/>
                          <a:latin typeface="+mn-lt"/>
                          <a:ea typeface="Times New Roman" panose="02020603050405020304" pitchFamily="18" charset="0"/>
                        </a:rPr>
                        <a:t>ст.9</a:t>
                      </a:r>
                      <a:r>
                        <a:rPr lang="ru-RU" sz="1600" b="1" u="none" strike="noStrike" spc="-45">
                          <a:solidFill>
                            <a:srgbClr val="000000"/>
                          </a:solidFill>
                          <a:effectLst/>
                          <a:latin typeface="+mn-lt"/>
                          <a:ea typeface="Times New Roman" panose="02020603050405020304" pitchFamily="18" charset="0"/>
                          <a:cs typeface="Times New Roman" panose="02020603050405020304" pitchFamily="18" charset="0"/>
                        </a:rPr>
                        <a:t> </a:t>
                      </a:r>
                      <a:r>
                        <a:rPr lang="ru-RU" sz="1600" b="1">
                          <a:solidFill>
                            <a:srgbClr val="000000"/>
                          </a:solidFill>
                          <a:effectLst/>
                          <a:latin typeface="+mn-lt"/>
                          <a:ea typeface="Times New Roman" panose="02020603050405020304" pitchFamily="18" charset="0"/>
                        </a:rPr>
                        <a:t>Федерального закона № 273-Ф3;</a:t>
                      </a:r>
                      <a:br>
                        <a:rPr lang="ru-RU" sz="1600" b="1">
                          <a:solidFill>
                            <a:srgbClr val="000000"/>
                          </a:solidFill>
                          <a:effectLst/>
                          <a:latin typeface="+mn-lt"/>
                          <a:ea typeface="Times New Roman" panose="02020603050405020304" pitchFamily="18" charset="0"/>
                        </a:rPr>
                      </a:br>
                      <a:r>
                        <a:rPr lang="ru-RU" sz="1600" b="1">
                          <a:effectLst/>
                          <a:latin typeface="+mn-lt"/>
                          <a:ea typeface="Times New Roman" panose="02020603050405020304" pitchFamily="18" charset="0"/>
                        </a:rPr>
                        <a:t>приказ Минтруда России от 16.08.2012 № 54н</a:t>
                      </a:r>
                    </a:p>
                  </a:txBody>
                  <a:tcPr marL="68580" marR="68580" marT="0" marB="0"/>
                </a:tc>
                <a:tc>
                  <a:txBody>
                    <a:bodyPr/>
                    <a:lstStyle/>
                    <a:p>
                      <a:pPr algn="just">
                        <a:spcAft>
                          <a:spcPts val="0"/>
                        </a:spcAft>
                      </a:pPr>
                      <a:r>
                        <a:rPr lang="ru-RU" sz="1600" b="1" dirty="0">
                          <a:effectLst/>
                          <a:latin typeface="+mn-lt"/>
                          <a:ea typeface="Times New Roman" panose="02020603050405020304" pitchFamily="18" charset="0"/>
                        </a:rPr>
                        <a:t>На имя представителя нанимателя уведомление о склонении к коррупционному правонарушению представляется в Департамент управления госоргана </a:t>
                      </a:r>
                      <a:r>
                        <a:rPr lang="ru-RU" sz="1600" b="1" u="sng" dirty="0">
                          <a:effectLst/>
                          <a:latin typeface="+mn-lt"/>
                          <a:ea typeface="Times New Roman" panose="02020603050405020304" pitchFamily="18" charset="0"/>
                        </a:rPr>
                        <a:t>незамедлительно </a:t>
                      </a:r>
                      <a:r>
                        <a:rPr lang="ru-RU" sz="1600" b="1" dirty="0">
                          <a:effectLst/>
                          <a:latin typeface="+mn-lt"/>
                          <a:ea typeface="Times New Roman" panose="02020603050405020304" pitchFamily="18" charset="0"/>
                        </a:rPr>
                        <a:t>при получении гражданским служащим предложения о совершении коррупционного правонарушения, а если указанное предложение поступило вне служебного времени, незамедлительно при первой возможности. </a:t>
                      </a:r>
                    </a:p>
                    <a:p>
                      <a:pPr algn="just">
                        <a:spcAft>
                          <a:spcPts val="0"/>
                        </a:spcAft>
                      </a:pPr>
                      <a:r>
                        <a:rPr lang="ru-RU" sz="1600" b="1" dirty="0">
                          <a:effectLst/>
                          <a:latin typeface="+mn-lt"/>
                          <a:ea typeface="Times New Roman" panose="02020603050405020304" pitchFamily="18" charset="0"/>
                        </a:rPr>
                        <a:t>Срок представления уведомления не может превышать 15 календарных дней со дня получения гражданским служащим предложения о совершении коррупционного правонарушения.</a:t>
                      </a:r>
                    </a:p>
                    <a:p>
                      <a:pPr algn="just">
                        <a:spcAft>
                          <a:spcPts val="0"/>
                        </a:spcAft>
                      </a:pPr>
                      <a:r>
                        <a:rPr lang="ru-RU" sz="1600" b="1" dirty="0">
                          <a:effectLst/>
                          <a:latin typeface="+mn-lt"/>
                          <a:ea typeface="Times New Roman" panose="02020603050405020304" pitchFamily="18" charset="0"/>
                        </a:rPr>
                        <a:t>Форма уведомления утверждается приказом госоргана.</a:t>
                      </a:r>
                    </a:p>
                    <a:p>
                      <a:pPr algn="just">
                        <a:spcAft>
                          <a:spcPts val="0"/>
                        </a:spcAft>
                      </a:pPr>
                      <a:r>
                        <a:rPr lang="ru-RU" sz="1600" b="1" dirty="0">
                          <a:effectLst/>
                          <a:latin typeface="+mn-lt"/>
                          <a:ea typeface="Times New Roman" panose="02020603050405020304" pitchFamily="18" charset="0"/>
                        </a:rPr>
                        <a:t> </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75951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02970472"/>
              </p:ext>
            </p:extLst>
          </p:nvPr>
        </p:nvGraphicFramePr>
        <p:xfrm>
          <a:off x="0" y="1"/>
          <a:ext cx="9144000" cy="6346262"/>
        </p:xfrm>
        <a:graphic>
          <a:graphicData uri="http://schemas.openxmlformats.org/drawingml/2006/table">
            <a:tbl>
              <a:tblPr firstRow="1" bandRow="1">
                <a:tableStyleId>{C4B1156A-380E-4F78-BDF5-A606A8083BF9}</a:tableStyleId>
              </a:tblPr>
              <a:tblGrid>
                <a:gridCol w="3779912">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843808">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7477">
                <a:tc gridSpan="3">
                  <a:txBody>
                    <a:bodyPr/>
                    <a:lstStyle/>
                    <a:p>
                      <a:pPr algn="ctr"/>
                      <a:r>
                        <a:rPr lang="ru-RU" b="1" dirty="0">
                          <a:solidFill>
                            <a:srgbClr val="C00000"/>
                          </a:solidFill>
                        </a:rPr>
                        <a:t>Получение подарков, услуг, наград и иных благ</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573447">
                <a:tc>
                  <a:txBody>
                    <a:bodyPr/>
                    <a:lstStyle/>
                    <a:p>
                      <a:pPr algn="just">
                        <a:spcAft>
                          <a:spcPts val="0"/>
                        </a:spcAft>
                      </a:pPr>
                      <a:r>
                        <a:rPr lang="ru-RU" sz="1600" b="1" dirty="0">
                          <a:solidFill>
                            <a:srgbClr val="000000"/>
                          </a:solidFill>
                          <a:effectLst/>
                          <a:latin typeface="+mn-lt"/>
                          <a:ea typeface="Times New Roman" panose="02020603050405020304" pitchFamily="18" charset="0"/>
                        </a:rPr>
                        <a:t>Запрещается получать в связи с исполнением должностных обязанностей вознаграждения от физических и юридических лиц (подарки, денежное вознаграждение, ссуды, услуги, оплату развлечений, отдыха, транспортных расходов и иные вознаграждения). </a:t>
                      </a:r>
                    </a:p>
                    <a:p>
                      <a:pPr algn="just">
                        <a:spcAft>
                          <a:spcPts val="0"/>
                        </a:spcAft>
                      </a:pPr>
                      <a:endParaRPr lang="ru-RU" sz="1600" b="1" dirty="0">
                        <a:effectLst/>
                        <a:latin typeface="+mn-lt"/>
                        <a:ea typeface="Times New Roman" panose="02020603050405020304" pitchFamily="18" charset="0"/>
                      </a:endParaRPr>
                    </a:p>
                  </a:txBody>
                  <a:tcPr marL="68580" marR="68580" marT="0" marB="0"/>
                </a:tc>
                <a:tc>
                  <a:txBody>
                    <a:bodyPr/>
                    <a:lstStyle/>
                    <a:p>
                      <a:pPr algn="just">
                        <a:lnSpc>
                          <a:spcPts val="1150"/>
                        </a:lnSpc>
                        <a:spcBef>
                          <a:spcPts val="1800"/>
                        </a:spcBef>
                        <a:spcAft>
                          <a:spcPts val="0"/>
                        </a:spcAft>
                      </a:pPr>
                      <a:endParaRPr lang="ru-RU" sz="1600" b="1" spc="-25" dirty="0">
                        <a:solidFill>
                          <a:srgbClr val="000000"/>
                        </a:solidFill>
                        <a:effectLst/>
                        <a:latin typeface="+mn-lt"/>
                        <a:ea typeface="Times New Roman" panose="02020603050405020304" pitchFamily="18" charset="0"/>
                      </a:endParaRPr>
                    </a:p>
                    <a:p>
                      <a:pPr algn="just">
                        <a:lnSpc>
                          <a:spcPts val="1150"/>
                        </a:lnSpc>
                        <a:spcBef>
                          <a:spcPts val="1800"/>
                        </a:spcBef>
                        <a:spcAft>
                          <a:spcPts val="0"/>
                        </a:spcAft>
                      </a:pPr>
                      <a:r>
                        <a:rPr lang="ru-RU" sz="1600" b="1" spc="-25" dirty="0">
                          <a:solidFill>
                            <a:srgbClr val="000000"/>
                          </a:solidFill>
                          <a:effectLst/>
                          <a:latin typeface="+mn-lt"/>
                          <a:ea typeface="Times New Roman" panose="02020603050405020304" pitchFamily="18" charset="0"/>
                        </a:rPr>
                        <a:t>п</a:t>
                      </a:r>
                      <a:r>
                        <a:rPr lang="ru-RU" sz="1600" b="1" spc="0" dirty="0">
                          <a:effectLst/>
                          <a:latin typeface="+mn-lt"/>
                          <a:ea typeface="Times New Roman" panose="02020603050405020304" pitchFamily="18" charset="0"/>
                        </a:rPr>
                        <a:t>.6 ч.1 ст.17 Федерального закона № 79-ФЗ;</a:t>
                      </a:r>
                      <a:br>
                        <a:rPr lang="ru-RU" sz="1600" b="1" spc="0" dirty="0">
                          <a:effectLst/>
                          <a:latin typeface="+mn-lt"/>
                          <a:ea typeface="Times New Roman" panose="02020603050405020304" pitchFamily="18" charset="0"/>
                        </a:rPr>
                      </a:br>
                      <a:r>
                        <a:rPr lang="ru-RU" sz="1600" b="1" spc="0" dirty="0">
                          <a:effectLst/>
                          <a:latin typeface="+mn-lt"/>
                          <a:ea typeface="Times New Roman" panose="02020603050405020304" pitchFamily="18" charset="0"/>
                        </a:rPr>
                        <a:t>постановление Правительства Российской Федерации от 09.01.2014 № 10</a:t>
                      </a: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26297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84641093"/>
              </p:ext>
            </p:extLst>
          </p:nvPr>
        </p:nvGraphicFramePr>
        <p:xfrm>
          <a:off x="0" y="1"/>
          <a:ext cx="9144000" cy="6405775"/>
        </p:xfrm>
        <a:graphic>
          <a:graphicData uri="http://schemas.openxmlformats.org/drawingml/2006/table">
            <a:tbl>
              <a:tblPr firstRow="1" bandRow="1">
                <a:tableStyleId>{C4B1156A-380E-4F78-BDF5-A606A8083BF9}</a:tableStyleId>
              </a:tblPr>
              <a:tblGrid>
                <a:gridCol w="327585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3779912">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7477">
                <a:tc gridSpan="3">
                  <a:txBody>
                    <a:bodyPr/>
                    <a:lstStyle/>
                    <a:p>
                      <a:pPr algn="ctr"/>
                      <a:r>
                        <a:rPr lang="ru-RU" b="1" dirty="0">
                          <a:solidFill>
                            <a:srgbClr val="C00000"/>
                          </a:solidFill>
                        </a:rPr>
                        <a:t>Получение подарков, услуг, наград и иных благ</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573447">
                <a:tc>
                  <a:txBody>
                    <a:bodyPr/>
                    <a:lstStyle/>
                    <a:p>
                      <a:pPr algn="just">
                        <a:spcAft>
                          <a:spcPts val="0"/>
                        </a:spcAft>
                      </a:pPr>
                      <a:r>
                        <a:rPr lang="ru-RU" sz="1600" b="1" dirty="0">
                          <a:solidFill>
                            <a:srgbClr val="000000"/>
                          </a:solidFill>
                          <a:effectLst/>
                          <a:latin typeface="+mn-lt"/>
                          <a:ea typeface="Times New Roman" panose="02020603050405020304" pitchFamily="18" charset="0"/>
                        </a:rPr>
                        <a:t>Подарки, стоимостью которых превышает 3 тысячи рублей, полученные гражданским служащим в связи с протокольными мероприятиями, со служебными командировками и с другими официальными мероприятиями, признаются федеральной собственностью и передаются гражданским служащим по акту в государственный орган, в котором он замещает должность</a:t>
                      </a:r>
                      <a:r>
                        <a:rPr lang="ru-RU" sz="1600" b="1" dirty="0">
                          <a:effectLst/>
                          <a:latin typeface="+mn-lt"/>
                          <a:ea typeface="Times New Roman" panose="02020603050405020304" pitchFamily="18" charset="0"/>
                        </a:rPr>
                        <a:t>. </a:t>
                      </a:r>
                    </a:p>
                    <a:p>
                      <a:pPr algn="just">
                        <a:spcAft>
                          <a:spcPts val="0"/>
                        </a:spcAft>
                      </a:pPr>
                      <a:r>
                        <a:rPr lang="ru-RU" sz="1600" b="1" dirty="0">
                          <a:effectLst/>
                          <a:latin typeface="+mn-lt"/>
                          <a:ea typeface="Times New Roman" panose="02020603050405020304" pitchFamily="18" charset="0"/>
                        </a:rPr>
                        <a:t>Гражданский служащий, сдавший подарок, </a:t>
                      </a:r>
                      <a:r>
                        <a:rPr lang="ru-RU" sz="1600" b="1" u="none" dirty="0">
                          <a:effectLst/>
                          <a:latin typeface="+mn-lt"/>
                          <a:ea typeface="Times New Roman" panose="02020603050405020304" pitchFamily="18" charset="0"/>
                        </a:rPr>
                        <a:t>может его выкупить </a:t>
                      </a:r>
                      <a:r>
                        <a:rPr lang="ru-RU" sz="1600" b="1" dirty="0">
                          <a:effectLst/>
                          <a:latin typeface="+mn-lt"/>
                          <a:ea typeface="Times New Roman" panose="02020603050405020304" pitchFamily="18" charset="0"/>
                        </a:rPr>
                        <a:t>в порядке, установленном постановлением Правительства Российской Федерации от 09.01.2014 № 10.</a:t>
                      </a:r>
                    </a:p>
                  </a:txBody>
                  <a:tcPr marL="68580" marR="68580" marT="0" marB="0"/>
                </a:tc>
                <a:tc>
                  <a:txBody>
                    <a:bodyPr/>
                    <a:lstStyle/>
                    <a:p>
                      <a:pPr algn="just">
                        <a:lnSpc>
                          <a:spcPts val="1150"/>
                        </a:lnSpc>
                        <a:spcBef>
                          <a:spcPts val="1800"/>
                        </a:spcBef>
                        <a:spcAft>
                          <a:spcPts val="0"/>
                        </a:spcAft>
                      </a:pPr>
                      <a:endParaRPr lang="ru-RU" sz="1600" b="1" spc="-25" dirty="0">
                        <a:solidFill>
                          <a:srgbClr val="000000"/>
                        </a:solidFill>
                        <a:effectLst/>
                        <a:latin typeface="+mn-lt"/>
                        <a:ea typeface="Times New Roman" panose="02020603050405020304" pitchFamily="18" charset="0"/>
                      </a:endParaRPr>
                    </a:p>
                    <a:p>
                      <a:pPr algn="just">
                        <a:lnSpc>
                          <a:spcPts val="1150"/>
                        </a:lnSpc>
                        <a:spcBef>
                          <a:spcPts val="1800"/>
                        </a:spcBef>
                        <a:spcAft>
                          <a:spcPts val="0"/>
                        </a:spcAft>
                      </a:pPr>
                      <a:r>
                        <a:rPr lang="ru-RU" sz="1600" b="1" spc="-25" dirty="0">
                          <a:solidFill>
                            <a:srgbClr val="000000"/>
                          </a:solidFill>
                          <a:effectLst/>
                          <a:latin typeface="+mn-lt"/>
                          <a:ea typeface="Times New Roman" panose="02020603050405020304" pitchFamily="18" charset="0"/>
                        </a:rPr>
                        <a:t>п.6 ч.1 ст.17 Федерального закона № 79-ФЗ;</a:t>
                      </a:r>
                      <a:br>
                        <a:rPr lang="ru-RU" sz="1600" b="1" spc="-25" dirty="0">
                          <a:solidFill>
                            <a:srgbClr val="000000"/>
                          </a:solidFill>
                          <a:effectLst/>
                          <a:latin typeface="+mn-lt"/>
                          <a:ea typeface="Times New Roman" panose="02020603050405020304" pitchFamily="18" charset="0"/>
                        </a:rPr>
                      </a:br>
                      <a:r>
                        <a:rPr lang="ru-RU" sz="1600" b="1" spc="-25" dirty="0">
                          <a:effectLst/>
                          <a:latin typeface="+mn-lt"/>
                          <a:ea typeface="Times New Roman" panose="02020603050405020304" pitchFamily="18" charset="0"/>
                        </a:rPr>
                        <a:t>ст.575 Гражданского кодекса Российской Федерации;</a:t>
                      </a:r>
                    </a:p>
                    <a:p>
                      <a:pPr algn="just">
                        <a:lnSpc>
                          <a:spcPts val="1150"/>
                        </a:lnSpc>
                        <a:spcBef>
                          <a:spcPts val="1800"/>
                        </a:spcBef>
                        <a:spcAft>
                          <a:spcPts val="0"/>
                        </a:spcAft>
                      </a:pPr>
                      <a:r>
                        <a:rPr lang="ru-RU" sz="1600" b="1" spc="0" dirty="0">
                          <a:effectLst/>
                          <a:latin typeface="+mn-lt"/>
                          <a:ea typeface="Times New Roman" panose="02020603050405020304" pitchFamily="18" charset="0"/>
                        </a:rPr>
                        <a:t>постановление Правительства Российской Федерации от 09.01.2014 № 10;</a:t>
                      </a:r>
                      <a:endParaRPr lang="ru-RU" sz="1600" b="1" spc="-25" dirty="0">
                        <a:effectLst/>
                        <a:latin typeface="+mn-lt"/>
                        <a:ea typeface="Times New Roman" panose="02020603050405020304" pitchFamily="18" charset="0"/>
                      </a:endParaRPr>
                    </a:p>
                    <a:p>
                      <a:pPr algn="just">
                        <a:lnSpc>
                          <a:spcPts val="1150"/>
                        </a:lnSpc>
                        <a:spcBef>
                          <a:spcPts val="1800"/>
                        </a:spcBef>
                        <a:spcAft>
                          <a:spcPts val="0"/>
                        </a:spcAft>
                      </a:pPr>
                      <a:r>
                        <a:rPr lang="ru-RU" sz="1600" b="1" spc="0" dirty="0">
                          <a:effectLst/>
                          <a:latin typeface="+mn-lt"/>
                          <a:ea typeface="Times New Roman" panose="02020603050405020304" pitchFamily="18" charset="0"/>
                        </a:rPr>
                        <a:t>приказ Минтруда России от 04.08.2014 № 518</a:t>
                      </a:r>
                      <a:endParaRPr lang="ru-RU" sz="1600" b="1" spc="-25" dirty="0">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 </a:t>
                      </a:r>
                    </a:p>
                  </a:txBody>
                  <a:tcPr marL="68580" marR="68580" marT="0" marB="0"/>
                </a:tc>
                <a:tc>
                  <a:txBody>
                    <a:bodyPr/>
                    <a:lstStyle/>
                    <a:p>
                      <a:pPr algn="just">
                        <a:spcAft>
                          <a:spcPts val="0"/>
                        </a:spcAft>
                      </a:pPr>
                      <a:r>
                        <a:rPr lang="ru-RU" sz="1600" b="1" dirty="0">
                          <a:solidFill>
                            <a:srgbClr val="000000"/>
                          </a:solidFill>
                          <a:effectLst/>
                          <a:latin typeface="+mn-lt"/>
                          <a:ea typeface="Times New Roman" panose="02020603050405020304" pitchFamily="18" charset="0"/>
                        </a:rPr>
                        <a:t>Передать по акту в государственный орган подарок, полученный в связи с протокольными и иными официальными мероприятиями, стоимость которого превышает 3 тысячи рублей.</a:t>
                      </a:r>
                      <a:endParaRPr lang="ru-RU" sz="1600" b="1" dirty="0">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 </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94517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78210171"/>
              </p:ext>
            </p:extLst>
          </p:nvPr>
        </p:nvGraphicFramePr>
        <p:xfrm>
          <a:off x="0" y="1"/>
          <a:ext cx="9144000" cy="6346262"/>
        </p:xfrm>
        <a:graphic>
          <a:graphicData uri="http://schemas.openxmlformats.org/drawingml/2006/table">
            <a:tbl>
              <a:tblPr firstRow="1" bandRow="1">
                <a:tableStyleId>{C4B1156A-380E-4F78-BDF5-A606A8083BF9}</a:tableStyleId>
              </a:tblPr>
              <a:tblGrid>
                <a:gridCol w="327585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3779912">
                  <a:extLst>
                    <a:ext uri="{9D8B030D-6E8A-4147-A177-3AD203B41FA5}">
                      <a16:colId xmlns:a16="http://schemas.microsoft.com/office/drawing/2014/main" val="20002"/>
                    </a:ext>
                  </a:extLst>
                </a:gridCol>
              </a:tblGrid>
              <a:tr h="68266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8266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07477">
                <a:tc gridSpan="3">
                  <a:txBody>
                    <a:bodyPr/>
                    <a:lstStyle/>
                    <a:p>
                      <a:pPr algn="ctr"/>
                      <a:r>
                        <a:rPr lang="ru-RU" b="1" dirty="0">
                          <a:solidFill>
                            <a:srgbClr val="C00000"/>
                          </a:solidFill>
                        </a:rPr>
                        <a:t>Получение подарков, услуг, наград и иных благ</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573447">
                <a:tc>
                  <a:txBody>
                    <a:bodyPr/>
                    <a:lstStyle/>
                    <a:p>
                      <a:pPr algn="just">
                        <a:spcAft>
                          <a:spcPts val="0"/>
                        </a:spcAft>
                      </a:pPr>
                      <a:r>
                        <a:rPr lang="ru-RU" sz="1600" b="1">
                          <a:solidFill>
                            <a:srgbClr val="000000"/>
                          </a:solidFill>
                          <a:effectLst/>
                          <a:latin typeface="+mn-lt"/>
                          <a:ea typeface="Times New Roman" panose="02020603050405020304" pitchFamily="18" charset="0"/>
                        </a:rPr>
                        <a:t>Запрещается принимать без письменного разрешения представителя нанимателя награды, почетные и специальные звания (за исключением научных званий) иностранных государств, международных организаций, а также политических партий, других общественных объединений и религиозных объединений, если должностные обязанности гражданского служащего входит взаимодействие с указанными организациями и объединениями. </a:t>
                      </a:r>
                      <a:endParaRPr lang="ru-RU" sz="1600" b="1">
                        <a:effectLst/>
                        <a:latin typeface="+mn-lt"/>
                        <a:ea typeface="Times New Roman" panose="02020603050405020304" pitchFamily="18" charset="0"/>
                      </a:endParaRPr>
                    </a:p>
                  </a:txBody>
                  <a:tcPr marL="68580" marR="68580" marT="0" marB="0"/>
                </a:tc>
                <a:tc>
                  <a:txBody>
                    <a:bodyPr/>
                    <a:lstStyle/>
                    <a:p>
                      <a:pPr algn="just">
                        <a:lnSpc>
                          <a:spcPts val="1150"/>
                        </a:lnSpc>
                        <a:spcBef>
                          <a:spcPts val="1800"/>
                        </a:spcBef>
                        <a:spcAft>
                          <a:spcPts val="300"/>
                        </a:spcAft>
                      </a:pPr>
                      <a:endParaRPr lang="ru-RU" sz="1600" b="1" spc="-25" dirty="0">
                        <a:solidFill>
                          <a:srgbClr val="000000"/>
                        </a:solidFill>
                        <a:effectLst/>
                        <a:latin typeface="+mn-lt"/>
                        <a:ea typeface="Times New Roman" panose="02020603050405020304" pitchFamily="18" charset="0"/>
                      </a:endParaRPr>
                    </a:p>
                    <a:p>
                      <a:pPr algn="just">
                        <a:lnSpc>
                          <a:spcPts val="1150"/>
                        </a:lnSpc>
                        <a:spcBef>
                          <a:spcPts val="1800"/>
                        </a:spcBef>
                        <a:spcAft>
                          <a:spcPts val="300"/>
                        </a:spcAft>
                      </a:pPr>
                      <a:r>
                        <a:rPr lang="ru-RU" sz="1600" b="1" spc="-25" dirty="0">
                          <a:solidFill>
                            <a:srgbClr val="000000"/>
                          </a:solidFill>
                          <a:effectLst/>
                          <a:latin typeface="+mn-lt"/>
                          <a:ea typeface="Times New Roman" panose="02020603050405020304" pitchFamily="18" charset="0"/>
                        </a:rPr>
                        <a:t>п.11 ч.1 ст.17 Федерального закона №79-ФЗ</a:t>
                      </a:r>
                      <a:br>
                        <a:rPr lang="ru-RU" sz="1600" b="1" spc="-25" dirty="0">
                          <a:solidFill>
                            <a:srgbClr val="000000"/>
                          </a:solidFill>
                          <a:effectLst/>
                          <a:latin typeface="+mn-lt"/>
                          <a:ea typeface="Times New Roman" panose="02020603050405020304" pitchFamily="18" charset="0"/>
                        </a:rPr>
                      </a:br>
                      <a:endParaRPr lang="ru-RU" sz="1600" b="1" spc="-25" dirty="0">
                        <a:effectLst/>
                        <a:latin typeface="+mn-lt"/>
                        <a:ea typeface="Times New Roman" panose="02020603050405020304" pitchFamily="18" charset="0"/>
                      </a:endParaRPr>
                    </a:p>
                  </a:txBody>
                  <a:tcPr marL="68580" marR="68580" marT="0" marB="0"/>
                </a:tc>
                <a:tc>
                  <a:txBody>
                    <a:bodyPr/>
                    <a:lstStyle/>
                    <a:p>
                      <a:pPr algn="just">
                        <a:spcAft>
                          <a:spcPts val="0"/>
                        </a:spcAft>
                      </a:pPr>
                      <a:r>
                        <a:rPr lang="ru-RU" sz="1600" b="1" dirty="0">
                          <a:solidFill>
                            <a:srgbClr val="000000"/>
                          </a:solidFill>
                          <a:effectLst/>
                          <a:latin typeface="+mn-lt"/>
                          <a:ea typeface="Times New Roman" panose="02020603050405020304" pitchFamily="18" charset="0"/>
                        </a:rPr>
                        <a:t>Необходимо получить письменное разрешение представителя нанимателя.</a:t>
                      </a:r>
                      <a:endParaRPr lang="ru-RU" sz="1600" b="1"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75835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7661611"/>
              </p:ext>
            </p:extLst>
          </p:nvPr>
        </p:nvGraphicFramePr>
        <p:xfrm>
          <a:off x="0" y="-52263"/>
          <a:ext cx="9144000" cy="6910263"/>
        </p:xfrm>
        <a:graphic>
          <a:graphicData uri="http://schemas.openxmlformats.org/drawingml/2006/table">
            <a:tbl>
              <a:tblPr firstRow="1" bandRow="1">
                <a:tableStyleId>{C4B1156A-380E-4F78-BDF5-A606A8083BF9}</a:tableStyleId>
              </a:tblPr>
              <a:tblGrid>
                <a:gridCol w="327585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3779912">
                  <a:extLst>
                    <a:ext uri="{9D8B030D-6E8A-4147-A177-3AD203B41FA5}">
                      <a16:colId xmlns:a16="http://schemas.microsoft.com/office/drawing/2014/main" val="20002"/>
                    </a:ext>
                  </a:extLst>
                </a:gridCol>
              </a:tblGrid>
              <a:tr h="709428">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09428">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3449">
                <a:tc gridSpan="3">
                  <a:txBody>
                    <a:bodyPr/>
                    <a:lstStyle/>
                    <a:p>
                      <a:pPr algn="ctr"/>
                      <a:r>
                        <a:rPr lang="ru-RU" b="1" dirty="0">
                          <a:solidFill>
                            <a:srgbClr val="C00000"/>
                          </a:solidFill>
                        </a:rPr>
                        <a:t>Получение подарков, услуг, наград и иных благ</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5067958">
                <a:tc>
                  <a:txBody>
                    <a:bodyPr/>
                    <a:lstStyle/>
                    <a:p>
                      <a:pPr algn="just">
                        <a:spcAft>
                          <a:spcPts val="0"/>
                        </a:spcAft>
                      </a:pPr>
                      <a:r>
                        <a:rPr lang="ru-RU" sz="1600" b="1" dirty="0">
                          <a:solidFill>
                            <a:srgbClr val="000000"/>
                          </a:solidFill>
                          <a:effectLst/>
                          <a:latin typeface="+mn-lt"/>
                          <a:ea typeface="Times New Roman" panose="02020603050405020304" pitchFamily="18" charset="0"/>
                        </a:rPr>
                        <a:t>Запрещается выезжать в связи с исполнением должностных обязанностей за пределы территории Российской Федерации за счет средств физических и юридических лиц, </a:t>
                      </a:r>
                      <a:r>
                        <a:rPr lang="ru-RU" sz="1600" b="1" dirty="0">
                          <a:effectLst/>
                          <a:latin typeface="+mn-lt"/>
                          <a:ea typeface="Times New Roman" panose="02020603050405020304" pitchFamily="18" charset="0"/>
                        </a:rPr>
                        <a:t>за исключением служебных командировок, осуществляемых в соответствии с законодательством Российской Федерации, по договоренности государственных органов Российской Федерации, государственных органов субъектов Российской Федерации или муниципальных органов с государственными или муниципальными органами иностранных государств, международными или иностранными организациями.</a:t>
                      </a:r>
                    </a:p>
                  </a:txBody>
                  <a:tcPr marL="68580" marR="68580" marT="0" marB="0"/>
                </a:tc>
                <a:tc>
                  <a:txBody>
                    <a:bodyPr/>
                    <a:lstStyle/>
                    <a:p>
                      <a:pPr algn="just">
                        <a:lnSpc>
                          <a:spcPts val="1150"/>
                        </a:lnSpc>
                        <a:spcBef>
                          <a:spcPts val="1800"/>
                        </a:spcBef>
                        <a:spcAft>
                          <a:spcPts val="300"/>
                        </a:spcAft>
                      </a:pPr>
                      <a:endParaRPr lang="ru-RU" sz="1600" b="1" spc="-25" dirty="0">
                        <a:solidFill>
                          <a:srgbClr val="000000"/>
                        </a:solidFill>
                        <a:effectLst/>
                        <a:latin typeface="+mn-lt"/>
                        <a:ea typeface="Times New Roman" panose="02020603050405020304" pitchFamily="18" charset="0"/>
                      </a:endParaRPr>
                    </a:p>
                    <a:p>
                      <a:pPr algn="just">
                        <a:lnSpc>
                          <a:spcPts val="1150"/>
                        </a:lnSpc>
                        <a:spcBef>
                          <a:spcPts val="1800"/>
                        </a:spcBef>
                        <a:spcAft>
                          <a:spcPts val="300"/>
                        </a:spcAft>
                      </a:pPr>
                      <a:r>
                        <a:rPr lang="ru-RU" sz="1600" b="1" spc="-25" dirty="0">
                          <a:solidFill>
                            <a:srgbClr val="000000"/>
                          </a:solidFill>
                          <a:effectLst/>
                          <a:latin typeface="+mn-lt"/>
                          <a:ea typeface="Times New Roman" panose="02020603050405020304" pitchFamily="18" charset="0"/>
                        </a:rPr>
                        <a:t>п.7 ч.1 ст.17 Федерального закона № 79-ФЗ</a:t>
                      </a:r>
                      <a:br>
                        <a:rPr lang="ru-RU" sz="1600" b="1" spc="-25" dirty="0">
                          <a:solidFill>
                            <a:srgbClr val="000000"/>
                          </a:solidFill>
                          <a:effectLst/>
                          <a:latin typeface="+mn-lt"/>
                          <a:ea typeface="Times New Roman" panose="02020603050405020304" pitchFamily="18" charset="0"/>
                        </a:rPr>
                      </a:br>
                      <a:endParaRPr lang="ru-RU" sz="1600" b="1" spc="-25" dirty="0">
                        <a:effectLst/>
                        <a:latin typeface="+mn-lt"/>
                        <a:ea typeface="Times New Roman" panose="02020603050405020304" pitchFamily="18" charset="0"/>
                      </a:endParaRPr>
                    </a:p>
                  </a:txBody>
                  <a:tcPr marL="68580" marR="68580" marT="0" marB="0"/>
                </a:tc>
                <a:tc>
                  <a:txBody>
                    <a:bodyPr/>
                    <a:lstStyle/>
                    <a:p>
                      <a:pPr>
                        <a:spcAft>
                          <a:spcPts val="0"/>
                        </a:spcAft>
                      </a:pPr>
                      <a:r>
                        <a:rPr lang="ru-RU" sz="1600" b="1" dirty="0">
                          <a:effectLst/>
                          <a:latin typeface="+mn-lt"/>
                          <a:ea typeface="Times New Roman" panose="02020603050405020304" pitchFamily="18" charset="0"/>
                        </a:rPr>
                        <a:t> </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84302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45033341"/>
              </p:ext>
            </p:extLst>
          </p:nvPr>
        </p:nvGraphicFramePr>
        <p:xfrm>
          <a:off x="107504" y="0"/>
          <a:ext cx="9144000" cy="6750926"/>
        </p:xfrm>
        <a:graphic>
          <a:graphicData uri="http://schemas.openxmlformats.org/drawingml/2006/table">
            <a:tbl>
              <a:tblPr firstRow="1" bandRow="1">
                <a:tableStyleId>{C4B1156A-380E-4F78-BDF5-A606A8083BF9}</a:tableStyleId>
              </a:tblPr>
              <a:tblGrid>
                <a:gridCol w="3275856">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3779912">
                  <a:extLst>
                    <a:ext uri="{9D8B030D-6E8A-4147-A177-3AD203B41FA5}">
                      <a16:colId xmlns:a16="http://schemas.microsoft.com/office/drawing/2014/main" val="20002"/>
                    </a:ext>
                  </a:extLst>
                </a:gridCol>
              </a:tblGrid>
              <a:tr h="726199">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726199">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33459">
                <a:tc gridSpan="3">
                  <a:txBody>
                    <a:bodyPr/>
                    <a:lstStyle/>
                    <a:p>
                      <a:pPr algn="ctr"/>
                      <a:r>
                        <a:rPr lang="ru-RU" b="1" dirty="0">
                          <a:solidFill>
                            <a:srgbClr val="C00000"/>
                          </a:solidFill>
                        </a:rPr>
                        <a:t>Выполнение иной работы</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865069">
                <a:tc>
                  <a:txBody>
                    <a:bodyPr/>
                    <a:lstStyle/>
                    <a:p>
                      <a:pPr algn="just">
                        <a:spcAft>
                          <a:spcPts val="0"/>
                        </a:spcAft>
                      </a:pPr>
                      <a:r>
                        <a:rPr lang="ru-RU" sz="1400" b="1" dirty="0">
                          <a:solidFill>
                            <a:srgbClr val="000000"/>
                          </a:solidFill>
                          <a:effectLst/>
                          <a:latin typeface="+mn-lt"/>
                          <a:ea typeface="Times New Roman" panose="02020603050405020304" pitchFamily="18" charset="0"/>
                        </a:rPr>
                        <a:t>Запрещается заниматься предпринимательской деятельностью лично или через доверенных лиц, а также участвовать в управлении хозяйствующим субъектом </a:t>
                      </a:r>
                      <a:r>
                        <a:rPr lang="ru-RU" sz="1400" b="1" i="1" dirty="0">
                          <a:solidFill>
                            <a:srgbClr val="000000"/>
                          </a:solidFill>
                          <a:effectLst/>
                          <a:latin typeface="+mn-lt"/>
                          <a:ea typeface="Times New Roman" panose="02020603050405020304" pitchFamily="18" charset="0"/>
                        </a:rPr>
                        <a:t>(за исключением жилищного, жилищно-строительного, гаражного кооперативов, садоводческого, огороднического, дачного потребительских кооперативов, товарищества собственников недвижимости и профсоюза, зарегистрированного в установленном </a:t>
                      </a:r>
                      <a:r>
                        <a:rPr lang="ru-RU" sz="1400" b="1" i="1" u="sng" strike="noStrike" dirty="0">
                          <a:solidFill>
                            <a:schemeClr val="tx1"/>
                          </a:solidFill>
                          <a:effectLst/>
                          <a:latin typeface="+mn-lt"/>
                          <a:ea typeface="Times New Roman" panose="02020603050405020304" pitchFamily="18" charset="0"/>
                          <a:hlinkClick r:id="rId2"/>
                        </a:rPr>
                        <a:t>порядке</a:t>
                      </a:r>
                      <a:r>
                        <a:rPr lang="ru-RU" sz="1400" b="1" i="1" dirty="0">
                          <a:solidFill>
                            <a:srgbClr val="000000"/>
                          </a:solidFill>
                          <a:effectLst/>
                          <a:latin typeface="+mn-lt"/>
                          <a:ea typeface="Times New Roman" panose="02020603050405020304" pitchFamily="18" charset="0"/>
                        </a:rPr>
                        <a:t>)</a:t>
                      </a:r>
                      <a:r>
                        <a:rPr lang="ru-RU" sz="1400" b="1" dirty="0">
                          <a:solidFill>
                            <a:srgbClr val="000000"/>
                          </a:solidFill>
                          <a:effectLst/>
                          <a:latin typeface="+mn-lt"/>
                          <a:ea typeface="Times New Roman" panose="02020603050405020304" pitchFamily="18" charset="0"/>
                        </a:rPr>
                        <a:t>, если иное не предусмотрено федеральными </a:t>
                      </a:r>
                      <a:r>
                        <a:rPr lang="ru-RU" sz="1400" b="1" u="none" strike="noStrike" dirty="0">
                          <a:solidFill>
                            <a:srgbClr val="000000"/>
                          </a:solidFill>
                          <a:effectLst/>
                          <a:latin typeface="+mn-lt"/>
                          <a:ea typeface="Times New Roman" panose="02020603050405020304" pitchFamily="18" charset="0"/>
                          <a:hlinkClick r:id="rId3"/>
                        </a:rPr>
                        <a:t>законами</a:t>
                      </a:r>
                      <a:r>
                        <a:rPr lang="ru-RU" sz="1400" b="1" dirty="0">
                          <a:solidFill>
                            <a:srgbClr val="000000"/>
                          </a:solidFill>
                          <a:effectLst/>
                          <a:latin typeface="+mn-lt"/>
                          <a:ea typeface="Times New Roman" panose="02020603050405020304" pitchFamily="18" charset="0"/>
                        </a:rPr>
                        <a:t> или если в порядке, установленном нормативным правовым актом Российской Федерации ему не поручено участвовать в управлении этой организацией.</a:t>
                      </a:r>
                      <a:endParaRPr lang="ru-RU" sz="1400" b="1" dirty="0">
                        <a:effectLst/>
                        <a:latin typeface="+mn-lt"/>
                        <a:ea typeface="Times New Roman" panose="02020603050405020304" pitchFamily="18" charset="0"/>
                      </a:endParaRPr>
                    </a:p>
                  </a:txBody>
                  <a:tcPr marL="68580" marR="68580" marT="0" marB="0"/>
                </a:tc>
                <a:tc>
                  <a:txBody>
                    <a:bodyPr/>
                    <a:lstStyle/>
                    <a:p>
                      <a:pPr algn="just">
                        <a:spcAft>
                          <a:spcPts val="0"/>
                        </a:spcAft>
                      </a:pPr>
                      <a:r>
                        <a:rPr lang="ru-RU" sz="1400" b="1">
                          <a:solidFill>
                            <a:srgbClr val="000000"/>
                          </a:solidFill>
                          <a:effectLst/>
                          <a:latin typeface="+mn-lt"/>
                          <a:ea typeface="Times New Roman" panose="02020603050405020304" pitchFamily="18" charset="0"/>
                        </a:rPr>
                        <a:t>п.3 ч.1 ст.17 Федерального закона № 79-ФЗ</a:t>
                      </a:r>
                      <a:br>
                        <a:rPr lang="ru-RU" sz="1400" b="1">
                          <a:solidFill>
                            <a:srgbClr val="000000"/>
                          </a:solidFill>
                          <a:effectLst/>
                          <a:latin typeface="+mn-lt"/>
                          <a:ea typeface="Times New Roman" panose="02020603050405020304" pitchFamily="18" charset="0"/>
                        </a:rPr>
                      </a:br>
                      <a:endParaRPr lang="ru-RU" sz="1400" b="1">
                        <a:effectLst/>
                        <a:latin typeface="+mn-lt"/>
                        <a:ea typeface="Times New Roman" panose="02020603050405020304" pitchFamily="18" charset="0"/>
                      </a:endParaRPr>
                    </a:p>
                  </a:txBody>
                  <a:tcPr marL="68580" marR="68580" marT="0" marB="0"/>
                </a:tc>
                <a:tc>
                  <a:txBody>
                    <a:bodyPr/>
                    <a:lstStyle/>
                    <a:p>
                      <a:pPr algn="just">
                        <a:spcAft>
                          <a:spcPts val="0"/>
                        </a:spcAft>
                      </a:pPr>
                      <a:r>
                        <a:rPr lang="ru-RU" sz="1400" b="1" dirty="0">
                          <a:effectLst/>
                          <a:latin typeface="+mn-lt"/>
                          <a:ea typeface="Times New Roman" panose="02020603050405020304" pitchFamily="18" charset="0"/>
                        </a:rPr>
                        <a:t>При назначении на должность государственной гражданской службы гражданин обязан представить в кадровую службу государственного органа документы, подтверждающие прекращение предпринимательской деятельности.</a:t>
                      </a:r>
                    </a:p>
                    <a:p>
                      <a:pPr algn="just">
                        <a:spcAft>
                          <a:spcPts val="0"/>
                        </a:spcAft>
                      </a:pPr>
                      <a:r>
                        <a:rPr lang="ru-RU" sz="1400" b="1" dirty="0">
                          <a:effectLst/>
                          <a:latin typeface="+mn-lt"/>
                          <a:ea typeface="Times New Roman" panose="02020603050405020304" pitchFamily="18" charset="0"/>
                        </a:rPr>
                        <a:t> </a:t>
                      </a:r>
                    </a:p>
                    <a:p>
                      <a:pPr algn="just">
                        <a:spcAft>
                          <a:spcPts val="0"/>
                        </a:spcAft>
                      </a:pPr>
                      <a:r>
                        <a:rPr lang="ru-RU" sz="1400" b="1" i="1" dirty="0" err="1">
                          <a:effectLst/>
                          <a:latin typeface="+mn-lt"/>
                          <a:ea typeface="Times New Roman" panose="02020603050405020304" pitchFamily="18" charset="0"/>
                        </a:rPr>
                        <a:t>Справочно</a:t>
                      </a:r>
                      <a:r>
                        <a:rPr lang="ru-RU" sz="1400" b="1" i="1" dirty="0">
                          <a:effectLst/>
                          <a:latin typeface="+mn-lt"/>
                          <a:ea typeface="Times New Roman" panose="02020603050405020304" pitchFamily="18" charset="0"/>
                        </a:rPr>
                        <a:t>.</a:t>
                      </a:r>
                      <a:endParaRPr lang="ru-RU" sz="1400" b="1" dirty="0">
                        <a:effectLst/>
                        <a:latin typeface="+mn-lt"/>
                        <a:ea typeface="Times New Roman" panose="02020603050405020304" pitchFamily="18" charset="0"/>
                      </a:endParaRPr>
                    </a:p>
                    <a:p>
                      <a:pPr algn="just">
                        <a:spcAft>
                          <a:spcPts val="0"/>
                        </a:spcAft>
                      </a:pPr>
                      <a:r>
                        <a:rPr lang="ru-RU" sz="1400" b="1" i="1" dirty="0">
                          <a:effectLst/>
                          <a:latin typeface="+mn-lt"/>
                          <a:ea typeface="Times New Roman" panose="02020603050405020304" pitchFamily="18" charset="0"/>
                        </a:rPr>
                        <a:t>Абзацем </a:t>
                      </a:r>
                      <a:r>
                        <a:rPr lang="ru-RU" sz="1400" b="1" i="1" u="none" strike="noStrike" dirty="0">
                          <a:solidFill>
                            <a:srgbClr val="0000FF"/>
                          </a:solidFill>
                          <a:effectLst/>
                          <a:latin typeface="+mn-lt"/>
                          <a:ea typeface="Times New Roman" panose="02020603050405020304" pitchFamily="18" charset="0"/>
                          <a:hlinkClick r:id="rId4"/>
                        </a:rPr>
                        <a:t>3 пункта 1 статьи 2</a:t>
                      </a:r>
                      <a:r>
                        <a:rPr lang="ru-RU" sz="1400" b="1" i="1" dirty="0">
                          <a:effectLst/>
                          <a:latin typeface="+mn-lt"/>
                          <a:ea typeface="Times New Roman" panose="02020603050405020304" pitchFamily="18" charset="0"/>
                        </a:rPr>
                        <a:t> Гражданского кодекса Российской Федерации определено, что предпринимательской является самостоятельная, осуществляемая на свой риск деятельность, направленная на систематическое получение прибыли от пользования имуществом, продажи товаров, выполнения работ или оказания услуг лицами, зарегистрированными в этом качестве в установленном законом порядке.</a:t>
                      </a:r>
                      <a:endParaRPr lang="ru-RU" sz="1400" b="1" dirty="0">
                        <a:effectLst/>
                        <a:latin typeface="+mn-lt"/>
                        <a:ea typeface="Times New Roman" panose="02020603050405020304" pitchFamily="18" charset="0"/>
                      </a:endParaRPr>
                    </a:p>
                    <a:p>
                      <a:pPr algn="just">
                        <a:spcAft>
                          <a:spcPts val="0"/>
                        </a:spcAft>
                      </a:pPr>
                      <a:r>
                        <a:rPr lang="ru-RU" sz="1400" b="1" i="1" dirty="0">
                          <a:effectLst/>
                          <a:latin typeface="+mn-lt"/>
                          <a:ea typeface="Times New Roman" panose="02020603050405020304" pitchFamily="18" charset="0"/>
                        </a:rPr>
                        <a:t> </a:t>
                      </a:r>
                      <a:endParaRPr lang="ru-RU" sz="1400" b="1"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07484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48680"/>
            <a:ext cx="8229600" cy="5577483"/>
          </a:xfrm>
        </p:spPr>
        <p:style>
          <a:lnRef idx="1">
            <a:schemeClr val="dk1"/>
          </a:lnRef>
          <a:fillRef idx="2">
            <a:schemeClr val="dk1"/>
          </a:fillRef>
          <a:effectRef idx="1">
            <a:schemeClr val="dk1"/>
          </a:effectRef>
          <a:fontRef idx="minor">
            <a:schemeClr val="dk1"/>
          </a:fontRef>
        </p:style>
        <p:txBody>
          <a:bodyPr>
            <a:normAutofit fontScale="77500" lnSpcReduction="20000"/>
          </a:bodyPr>
          <a:lstStyle/>
          <a:p>
            <a:pPr marL="0" indent="0" algn="just">
              <a:buNone/>
            </a:pPr>
            <a:r>
              <a:rPr lang="ru-RU" b="1" dirty="0"/>
              <a:t>Основные </a:t>
            </a:r>
            <a:r>
              <a:rPr lang="ru-RU" b="1" dirty="0">
                <a:solidFill>
                  <a:srgbClr val="C00000"/>
                </a:solidFill>
              </a:rPr>
              <a:t>принципы и правила служебного поведения (требования к служебному поведению) государственных гражданских служащих</a:t>
            </a:r>
            <a:r>
              <a:rPr lang="ru-RU" dirty="0">
                <a:solidFill>
                  <a:srgbClr val="C00000"/>
                </a:solidFill>
              </a:rPr>
              <a:t> </a:t>
            </a:r>
            <a:r>
              <a:rPr lang="ru-RU" b="1" dirty="0"/>
              <a:t>предусмотрены:</a:t>
            </a:r>
          </a:p>
          <a:p>
            <a:pPr algn="just">
              <a:buFontTx/>
              <a:buChar char="-"/>
            </a:pPr>
            <a:r>
              <a:rPr lang="ru-RU" b="1" dirty="0"/>
              <a:t>статьей 18 «Требования к служебному поведению гражданского служащего» Федерального закона от 27 июля 2004 г. № 79-ФЗ «О государственной гражданской службе Российской Федерации»;</a:t>
            </a:r>
          </a:p>
          <a:p>
            <a:pPr algn="just">
              <a:buFontTx/>
              <a:buChar char="-"/>
            </a:pPr>
            <a:r>
              <a:rPr lang="ru-RU" b="1" dirty="0"/>
              <a:t>Указом Президента Российской Федерации от 12 августа 2002 г. № 885 «Об утверждении общих принципов служебного поведения государственных служащих»;</a:t>
            </a:r>
          </a:p>
          <a:p>
            <a:pPr algn="just">
              <a:buFontTx/>
              <a:buChar char="-"/>
            </a:pPr>
            <a:r>
              <a:rPr lang="ru-RU" b="1" dirty="0"/>
              <a:t> Кодексами этики и служебного поведения государственных гражданских служащих, утвержденных приказами министерств и ведомств России.</a:t>
            </a:r>
          </a:p>
        </p:txBody>
      </p:sp>
    </p:spTree>
    <p:extLst>
      <p:ext uri="{BB962C8B-B14F-4D97-AF65-F5344CB8AC3E}">
        <p14:creationId xmlns:p14="http://schemas.microsoft.com/office/powerpoint/2010/main" val="2335470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180653074"/>
              </p:ext>
            </p:extLst>
          </p:nvPr>
        </p:nvGraphicFramePr>
        <p:xfrm>
          <a:off x="107504" y="0"/>
          <a:ext cx="9145016" cy="6492635"/>
        </p:xfrm>
        <a:graphic>
          <a:graphicData uri="http://schemas.openxmlformats.org/drawingml/2006/table">
            <a:tbl>
              <a:tblPr firstRow="1" bandRow="1">
                <a:tableStyleId>{C4B1156A-380E-4F78-BDF5-A606A8083BF9}</a:tableStyleId>
              </a:tblPr>
              <a:tblGrid>
                <a:gridCol w="367240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731125">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74833">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54890">
                <a:tc gridSpan="3">
                  <a:txBody>
                    <a:bodyPr/>
                    <a:lstStyle/>
                    <a:p>
                      <a:pPr algn="ctr"/>
                      <a:r>
                        <a:rPr lang="ru-RU" b="1" dirty="0">
                          <a:solidFill>
                            <a:srgbClr val="C00000"/>
                          </a:solidFill>
                        </a:rPr>
                        <a:t>Выполнение иной работы</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600" b="1" dirty="0">
                          <a:solidFill>
                            <a:srgbClr val="000000"/>
                          </a:solidFill>
                          <a:effectLst/>
                          <a:latin typeface="+mn-lt"/>
                          <a:ea typeface="Times New Roman" panose="02020603050405020304" pitchFamily="18" charset="0"/>
                        </a:rPr>
                        <a:t>Запрещается быть поверенным или представителем по делам третьих лиц в государственном органе, в котором гражданский служащий замещает должность, за исключением случаев, установленных федеральным законом.</a:t>
                      </a:r>
                    </a:p>
                    <a:p>
                      <a:pPr algn="just">
                        <a:spcAft>
                          <a:spcPts val="0"/>
                        </a:spcAft>
                      </a:pPr>
                      <a:endParaRPr lang="ru-RU" sz="1600" b="1" dirty="0">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Запрещается входить в состав органов управления, попечительских или наблюдательных советов, иных органов иностранных некоммерческих неправительственных организаций и действующих на территории Российской Федерации их структурных подразделений, если иное не предусмотрено международным договором или законодательством Российской Федерации.</a:t>
                      </a:r>
                    </a:p>
                  </a:txBody>
                  <a:tcPr marL="68580" marR="68580" marT="0" marB="0"/>
                </a:tc>
                <a:tc>
                  <a:txBody>
                    <a:bodyPr/>
                    <a:lstStyle/>
                    <a:p>
                      <a:pPr algn="l">
                        <a:spcAft>
                          <a:spcPts val="0"/>
                        </a:spcAft>
                      </a:pPr>
                      <a:r>
                        <a:rPr lang="ru-RU" sz="1600" b="1" dirty="0">
                          <a:solidFill>
                            <a:srgbClr val="000000"/>
                          </a:solidFill>
                          <a:effectLst/>
                          <a:latin typeface="+mn-lt"/>
                          <a:ea typeface="Times New Roman" panose="02020603050405020304" pitchFamily="18" charset="0"/>
                        </a:rPr>
                        <a:t>п.5 ч.1 ст.17 Федерального закона</a:t>
                      </a:r>
                      <a:r>
                        <a:rPr lang="ru-RU" sz="1600" b="1" baseline="0" dirty="0">
                          <a:solidFill>
                            <a:srgbClr val="000000"/>
                          </a:solidFill>
                          <a:effectLst/>
                          <a:latin typeface="+mn-lt"/>
                          <a:ea typeface="Times New Roman" panose="02020603050405020304" pitchFamily="18" charset="0"/>
                        </a:rPr>
                        <a:t> </a:t>
                      </a:r>
                      <a:r>
                        <a:rPr lang="ru-RU" sz="1600" b="1" dirty="0">
                          <a:solidFill>
                            <a:srgbClr val="000000"/>
                          </a:solidFill>
                          <a:effectLst/>
                          <a:latin typeface="+mn-lt"/>
                          <a:ea typeface="Times New Roman" panose="02020603050405020304" pitchFamily="18" charset="0"/>
                        </a:rPr>
                        <a:t>№79-ФЗ</a:t>
                      </a:r>
                      <a:br>
                        <a:rPr lang="ru-RU" sz="1600" b="1" dirty="0">
                          <a:solidFill>
                            <a:srgbClr val="000000"/>
                          </a:solidFill>
                          <a:effectLst/>
                          <a:latin typeface="+mn-lt"/>
                          <a:ea typeface="Times New Roman" panose="02020603050405020304" pitchFamily="18" charset="0"/>
                        </a:rPr>
                      </a:br>
                      <a:endParaRPr lang="ru-RU" sz="1600" b="1" dirty="0">
                        <a:solidFill>
                          <a:srgbClr val="000000"/>
                        </a:solidFill>
                        <a:effectLst/>
                        <a:latin typeface="+mn-lt"/>
                        <a:ea typeface="Times New Roman" panose="02020603050405020304" pitchFamily="18" charset="0"/>
                      </a:endParaRPr>
                    </a:p>
                    <a:p>
                      <a:pPr algn="just">
                        <a:spcAft>
                          <a:spcPts val="0"/>
                        </a:spcAft>
                      </a:pPr>
                      <a:endParaRPr lang="ru-RU" sz="1600" b="1" dirty="0">
                        <a:solidFill>
                          <a:srgbClr val="000000"/>
                        </a:solidFill>
                        <a:effectLst/>
                        <a:latin typeface="+mn-lt"/>
                        <a:ea typeface="Times New Roman" panose="02020603050405020304" pitchFamily="18" charset="0"/>
                      </a:endParaRPr>
                    </a:p>
                    <a:p>
                      <a:pPr algn="just">
                        <a:spcAft>
                          <a:spcPts val="0"/>
                        </a:spcAft>
                      </a:pPr>
                      <a:endParaRPr lang="ru-RU" sz="1600" b="1" dirty="0">
                        <a:solidFill>
                          <a:srgbClr val="000000"/>
                        </a:solidFill>
                        <a:effectLst/>
                        <a:latin typeface="+mn-lt"/>
                        <a:ea typeface="Times New Roman" panose="02020603050405020304" pitchFamily="18" charset="0"/>
                      </a:endParaRPr>
                    </a:p>
                    <a:p>
                      <a:pPr algn="just">
                        <a:spcAft>
                          <a:spcPts val="0"/>
                        </a:spcAft>
                      </a:pPr>
                      <a:endParaRPr lang="ru-RU" sz="1600" b="1" dirty="0">
                        <a:solidFill>
                          <a:srgbClr val="000000"/>
                        </a:solidFill>
                        <a:effectLst/>
                        <a:latin typeface="+mn-lt"/>
                        <a:ea typeface="Times New Roman" panose="02020603050405020304" pitchFamily="18" charset="0"/>
                      </a:endParaRPr>
                    </a:p>
                    <a:p>
                      <a:pPr algn="just">
                        <a:spcAft>
                          <a:spcPts val="0"/>
                        </a:spcAft>
                      </a:pPr>
                      <a:endParaRPr lang="ru-RU" sz="1600" b="1" dirty="0">
                        <a:solidFill>
                          <a:srgbClr val="000000"/>
                        </a:solidFill>
                        <a:effectLst/>
                        <a:latin typeface="+mn-lt"/>
                        <a:ea typeface="Times New Roman" panose="02020603050405020304" pitchFamily="18" charset="0"/>
                      </a:endParaRPr>
                    </a:p>
                    <a:p>
                      <a:pPr algn="l">
                        <a:spcAft>
                          <a:spcPts val="0"/>
                        </a:spcAft>
                      </a:pPr>
                      <a:r>
                        <a:rPr lang="ru-RU" sz="1600" b="1" dirty="0">
                          <a:effectLst/>
                          <a:latin typeface="+mn-lt"/>
                          <a:ea typeface="Times New Roman" panose="02020603050405020304" pitchFamily="18" charset="0"/>
                        </a:rPr>
                        <a:t>п.16 ч.1 ст.17 Федерального закона </a:t>
                      </a:r>
                    </a:p>
                    <a:p>
                      <a:pPr algn="l">
                        <a:spcAft>
                          <a:spcPts val="0"/>
                        </a:spcAft>
                      </a:pPr>
                      <a:r>
                        <a:rPr lang="ru-RU" sz="1600" b="1" dirty="0">
                          <a:effectLst/>
                          <a:latin typeface="+mn-lt"/>
                          <a:ea typeface="Times New Roman" panose="02020603050405020304" pitchFamily="18" charset="0"/>
                        </a:rPr>
                        <a:t>№ 79-ФЗ</a:t>
                      </a:r>
                    </a:p>
                  </a:txBody>
                  <a:tcPr marL="68580" marR="68580" marT="0" marB="0"/>
                </a:tc>
                <a:tc>
                  <a:txBody>
                    <a:bodyPr/>
                    <a:lstStyle/>
                    <a:p>
                      <a:pPr>
                        <a:spcAft>
                          <a:spcPts val="0"/>
                        </a:spcAft>
                      </a:pPr>
                      <a:r>
                        <a:rPr lang="ru-RU" sz="1600" b="1" dirty="0">
                          <a:effectLst/>
                          <a:latin typeface="+mn-lt"/>
                          <a:ea typeface="Times New Roman" panose="02020603050405020304" pitchFamily="18" charset="0"/>
                        </a:rPr>
                        <a:t> </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875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81558406"/>
              </p:ext>
            </p:extLst>
          </p:nvPr>
        </p:nvGraphicFramePr>
        <p:xfrm>
          <a:off x="107504" y="0"/>
          <a:ext cx="9145016" cy="6553773"/>
        </p:xfrm>
        <a:graphic>
          <a:graphicData uri="http://schemas.openxmlformats.org/drawingml/2006/table">
            <a:tbl>
              <a:tblPr firstRow="1" bandRow="1">
                <a:tableStyleId>{C4B1156A-380E-4F78-BDF5-A606A8083BF9}</a:tableStyleId>
              </a:tblPr>
              <a:tblGrid>
                <a:gridCol w="367240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731125">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74833">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6898">
                <a:tc gridSpan="3">
                  <a:txBody>
                    <a:bodyPr/>
                    <a:lstStyle/>
                    <a:p>
                      <a:pPr algn="ctr"/>
                      <a:r>
                        <a:rPr lang="ru-RU" b="1" dirty="0">
                          <a:solidFill>
                            <a:srgbClr val="C00000"/>
                          </a:solidFill>
                        </a:rPr>
                        <a:t>Выполнение иной работы</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600" b="1">
                          <a:solidFill>
                            <a:srgbClr val="000000"/>
                          </a:solidFill>
                          <a:effectLst/>
                          <a:latin typeface="+mn-lt"/>
                          <a:ea typeface="Times New Roman" panose="02020603050405020304" pitchFamily="18" charset="0"/>
                        </a:rPr>
                        <a:t>Запрещается заниматься без письменного разрешения представителя нанимателя оплачиваемой деятельностью, финансируемой исключительно за счет средств иностранных государств, международных и иностранных организаций, иностранных граждан и лиц без гражданства, если иное не предусмотрено международным договором или законодательством Российской Федерации.</a:t>
                      </a:r>
                      <a:endParaRPr lang="ru-RU" sz="1600" b="1">
                        <a:effectLst/>
                        <a:latin typeface="+mn-lt"/>
                        <a:ea typeface="Times New Roman" panose="02020603050405020304" pitchFamily="18" charset="0"/>
                      </a:endParaRPr>
                    </a:p>
                  </a:txBody>
                  <a:tcPr marL="68580" marR="68580" marT="0" marB="0"/>
                </a:tc>
                <a:tc>
                  <a:txBody>
                    <a:bodyPr/>
                    <a:lstStyle/>
                    <a:p>
                      <a:pPr algn="l">
                        <a:lnSpc>
                          <a:spcPts val="1150"/>
                        </a:lnSpc>
                        <a:spcBef>
                          <a:spcPts val="1800"/>
                        </a:spcBef>
                        <a:spcAft>
                          <a:spcPts val="0"/>
                        </a:spcAft>
                      </a:pPr>
                      <a:endParaRPr lang="ru-RU" sz="1600" b="1" spc="-25" dirty="0">
                        <a:solidFill>
                          <a:srgbClr val="000000"/>
                        </a:solidFill>
                        <a:effectLst/>
                        <a:latin typeface="+mn-lt"/>
                        <a:ea typeface="Times New Roman" panose="02020603050405020304" pitchFamily="18" charset="0"/>
                      </a:endParaRPr>
                    </a:p>
                    <a:p>
                      <a:pPr algn="l">
                        <a:lnSpc>
                          <a:spcPts val="1150"/>
                        </a:lnSpc>
                        <a:spcBef>
                          <a:spcPts val="1800"/>
                        </a:spcBef>
                        <a:spcAft>
                          <a:spcPts val="0"/>
                        </a:spcAft>
                      </a:pPr>
                      <a:r>
                        <a:rPr lang="ru-RU" sz="1600" b="1" spc="-25" dirty="0">
                          <a:solidFill>
                            <a:srgbClr val="000000"/>
                          </a:solidFill>
                          <a:effectLst/>
                          <a:latin typeface="+mn-lt"/>
                          <a:ea typeface="Times New Roman" panose="02020603050405020304" pitchFamily="18" charset="0"/>
                        </a:rPr>
                        <a:t>п.17 ч.1 ст.17 Федерального закона № 79-ФЗ</a:t>
                      </a:r>
                      <a:br>
                        <a:rPr lang="ru-RU" sz="1600" b="1" spc="-25" dirty="0">
                          <a:solidFill>
                            <a:srgbClr val="000000"/>
                          </a:solidFill>
                          <a:effectLst/>
                          <a:latin typeface="+mn-lt"/>
                          <a:ea typeface="Times New Roman" panose="02020603050405020304" pitchFamily="18" charset="0"/>
                        </a:rPr>
                      </a:br>
                      <a:endParaRPr lang="ru-RU" sz="1600" b="1" spc="-25" dirty="0">
                        <a:effectLst/>
                        <a:latin typeface="+mn-lt"/>
                        <a:ea typeface="Times New Roman" panose="02020603050405020304" pitchFamily="18" charset="0"/>
                      </a:endParaRPr>
                    </a:p>
                  </a:txBody>
                  <a:tcPr marL="68580" marR="68580" marT="0" marB="0"/>
                </a:tc>
                <a:tc>
                  <a:txBody>
                    <a:bodyPr/>
                    <a:lstStyle/>
                    <a:p>
                      <a:pPr algn="just">
                        <a:spcAft>
                          <a:spcPts val="0"/>
                        </a:spcAft>
                      </a:pPr>
                      <a:r>
                        <a:rPr lang="ru-RU" sz="1600" b="1" dirty="0">
                          <a:effectLst/>
                          <a:latin typeface="+mn-lt"/>
                          <a:ea typeface="Times New Roman" panose="02020603050405020304" pitchFamily="18" charset="0"/>
                        </a:rPr>
                        <a:t>Гражданский служащий обязан предварительно в письменной форме запросить у представителя нанимателя разрешение на осуществлении данной деятельности.</a:t>
                      </a:r>
                    </a:p>
                    <a:p>
                      <a:pPr>
                        <a:spcAft>
                          <a:spcPts val="0"/>
                        </a:spcAft>
                      </a:pPr>
                      <a:r>
                        <a:rPr lang="ru-RU" sz="1600" b="1" dirty="0">
                          <a:effectLst/>
                          <a:latin typeface="+mn-lt"/>
                          <a:ea typeface="Times New Roman" panose="02020603050405020304" pitchFamily="18" charset="0"/>
                        </a:rPr>
                        <a:t> </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89709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208495023"/>
              </p:ext>
            </p:extLst>
          </p:nvPr>
        </p:nvGraphicFramePr>
        <p:xfrm>
          <a:off x="107504" y="0"/>
          <a:ext cx="9145016" cy="6553773"/>
        </p:xfrm>
        <a:graphic>
          <a:graphicData uri="http://schemas.openxmlformats.org/drawingml/2006/table">
            <a:tbl>
              <a:tblPr firstRow="1" bandRow="1">
                <a:tableStyleId>{C4B1156A-380E-4F78-BDF5-A606A8083BF9}</a:tableStyleId>
              </a:tblPr>
              <a:tblGrid>
                <a:gridCol w="3672408">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3024336">
                  <a:extLst>
                    <a:ext uri="{9D8B030D-6E8A-4147-A177-3AD203B41FA5}">
                      <a16:colId xmlns:a16="http://schemas.microsoft.com/office/drawing/2014/main" val="20002"/>
                    </a:ext>
                  </a:extLst>
                </a:gridCol>
              </a:tblGrid>
              <a:tr h="731125">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74833">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6898">
                <a:tc gridSpan="3">
                  <a:txBody>
                    <a:bodyPr/>
                    <a:lstStyle/>
                    <a:p>
                      <a:pPr algn="ctr"/>
                      <a:r>
                        <a:rPr lang="ru-RU" b="1" dirty="0">
                          <a:solidFill>
                            <a:srgbClr val="C00000"/>
                          </a:solidFill>
                        </a:rPr>
                        <a:t>Выполнение иной работы</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600" b="1">
                          <a:solidFill>
                            <a:srgbClr val="000000"/>
                          </a:solidFill>
                          <a:effectLst/>
                          <a:latin typeface="+mn-lt"/>
                          <a:ea typeface="Times New Roman" panose="02020603050405020304" pitchFamily="18" charset="0"/>
                        </a:rPr>
                        <a:t>Гражданский служащий вправе с предварительным уведомлением представителя нанимателя выполнять иную оплачиваемую работу, если это не повлечет за собой конфликт интересов.</a:t>
                      </a:r>
                      <a:endParaRPr lang="ru-RU" sz="1600" b="1">
                        <a:effectLst/>
                        <a:latin typeface="+mn-lt"/>
                        <a:ea typeface="Times New Roman" panose="02020603050405020304" pitchFamily="18" charset="0"/>
                      </a:endParaRPr>
                    </a:p>
                  </a:txBody>
                  <a:tcPr marL="68580" marR="68580" marT="0" marB="0"/>
                </a:tc>
                <a:tc>
                  <a:txBody>
                    <a:bodyPr/>
                    <a:lstStyle/>
                    <a:p>
                      <a:pPr algn="just">
                        <a:spcAft>
                          <a:spcPts val="0"/>
                        </a:spcAft>
                      </a:pPr>
                      <a:r>
                        <a:rPr lang="ru-RU" sz="1600" b="1">
                          <a:solidFill>
                            <a:srgbClr val="000000"/>
                          </a:solidFill>
                          <a:effectLst/>
                          <a:latin typeface="+mn-lt"/>
                          <a:ea typeface="Times New Roman" panose="02020603050405020304" pitchFamily="18" charset="0"/>
                        </a:rPr>
                        <a:t>ч.2 ст.14 Федерального закона № 79-ФЗ</a:t>
                      </a:r>
                      <a:br>
                        <a:rPr lang="ru-RU" sz="1600" b="1">
                          <a:solidFill>
                            <a:srgbClr val="000000"/>
                          </a:solidFill>
                          <a:effectLst/>
                          <a:latin typeface="+mn-lt"/>
                          <a:ea typeface="Times New Roman" panose="02020603050405020304" pitchFamily="18" charset="0"/>
                        </a:rPr>
                      </a:br>
                      <a:endParaRPr lang="ru-RU" sz="1600" b="1">
                        <a:effectLst/>
                        <a:latin typeface="+mn-lt"/>
                        <a:ea typeface="Times New Roman" panose="02020603050405020304" pitchFamily="18" charset="0"/>
                      </a:endParaRPr>
                    </a:p>
                  </a:txBody>
                  <a:tcPr marL="68580" marR="68580" marT="0" marB="0"/>
                </a:tc>
                <a:tc>
                  <a:txBody>
                    <a:bodyPr/>
                    <a:lstStyle/>
                    <a:p>
                      <a:pPr algn="just">
                        <a:spcAft>
                          <a:spcPts val="0"/>
                        </a:spcAft>
                      </a:pPr>
                      <a:r>
                        <a:rPr lang="ru-RU" sz="1600" b="1" dirty="0">
                          <a:solidFill>
                            <a:srgbClr val="000000"/>
                          </a:solidFill>
                          <a:effectLst/>
                          <a:latin typeface="+mn-lt"/>
                          <a:ea typeface="Times New Roman" panose="02020603050405020304" pitchFamily="18" charset="0"/>
                        </a:rPr>
                        <a:t>Уведомить представителя нанимателя до начала выполнения иной оплачиваемой работы в соответствии с Регламентом по уведомлению федеральными государственными гражданскими служащими и заместителями руководителя госоргана представителя нанимателя о намерении выполнять иную оплачиваемую работу (о выполнении иной оплачиваемой работы) и по регистрации этих уведомлений, утвержденным </a:t>
                      </a:r>
                      <a:r>
                        <a:rPr lang="ru-RU" sz="1600" b="1" dirty="0">
                          <a:effectLst/>
                          <a:latin typeface="+mn-lt"/>
                          <a:ea typeface="Times New Roman" panose="02020603050405020304" pitchFamily="18" charset="0"/>
                        </a:rPr>
                        <a:t>приказом государственного органа</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9781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709655747"/>
              </p:ext>
            </p:extLst>
          </p:nvPr>
        </p:nvGraphicFramePr>
        <p:xfrm>
          <a:off x="0" y="0"/>
          <a:ext cx="9252520" cy="6765816"/>
        </p:xfrm>
        <a:graphic>
          <a:graphicData uri="http://schemas.openxmlformats.org/drawingml/2006/table">
            <a:tbl>
              <a:tblPr firstRow="1" bandRow="1">
                <a:tableStyleId>{C4B1156A-380E-4F78-BDF5-A606A8083BF9}</a:tableStyleId>
              </a:tblPr>
              <a:tblGrid>
                <a:gridCol w="349188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731125">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74833">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6898">
                <a:tc gridSpan="3">
                  <a:txBody>
                    <a:bodyPr/>
                    <a:lstStyle/>
                    <a:p>
                      <a:pPr algn="ctr"/>
                      <a:r>
                        <a:rPr lang="ru-RU" b="1" dirty="0">
                          <a:solidFill>
                            <a:srgbClr val="C00000"/>
                          </a:solidFill>
                        </a:rPr>
                        <a:t>Владение акциями и иными ценными бумагами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600" b="1">
                          <a:solidFill>
                            <a:srgbClr val="000000"/>
                          </a:solidFill>
                          <a:effectLst/>
                          <a:latin typeface="+mn-lt"/>
                          <a:ea typeface="Times New Roman" panose="02020603050405020304" pitchFamily="18" charset="0"/>
                        </a:rPr>
                        <a:t>В случае если, владение гражданским служащим приносящими доход ценными бумагами, акциями (долями участия в уставных капиталах организаций) приводит или может привести к конфликту интересов, он обязан передать принадлежащие ему указанные ценные бумаги в доверительное управление в соответствии с гражданским законодательством Российской Федерации.</a:t>
                      </a:r>
                      <a:endParaRPr lang="ru-RU" sz="1600" b="1">
                        <a:effectLst/>
                        <a:latin typeface="+mn-lt"/>
                        <a:ea typeface="Times New Roman" panose="02020603050405020304" pitchFamily="18" charset="0"/>
                      </a:endParaRPr>
                    </a:p>
                  </a:txBody>
                  <a:tcPr marL="68580" marR="68580" marT="0" marB="0"/>
                </a:tc>
                <a:tc>
                  <a:txBody>
                    <a:bodyPr/>
                    <a:lstStyle/>
                    <a:p>
                      <a:pPr algn="just">
                        <a:spcAft>
                          <a:spcPts val="0"/>
                        </a:spcAft>
                      </a:pPr>
                      <a:r>
                        <a:rPr lang="ru-RU" sz="1600" b="1">
                          <a:solidFill>
                            <a:srgbClr val="000000"/>
                          </a:solidFill>
                          <a:effectLst/>
                          <a:latin typeface="+mn-lt"/>
                          <a:ea typeface="Times New Roman" panose="02020603050405020304" pitchFamily="18" charset="0"/>
                        </a:rPr>
                        <a:t>ч.2 ст.17 Федерального закона № 79-ФЗ;</a:t>
                      </a:r>
                      <a:br>
                        <a:rPr lang="ru-RU" sz="1600" b="1">
                          <a:solidFill>
                            <a:srgbClr val="000000"/>
                          </a:solidFill>
                          <a:effectLst/>
                          <a:latin typeface="+mn-lt"/>
                          <a:ea typeface="Times New Roman" panose="02020603050405020304" pitchFamily="18" charset="0"/>
                        </a:rPr>
                      </a:br>
                      <a:r>
                        <a:rPr lang="ru-RU" sz="1600" b="1">
                          <a:solidFill>
                            <a:srgbClr val="000000"/>
                          </a:solidFill>
                          <a:effectLst/>
                          <a:latin typeface="+mn-lt"/>
                          <a:ea typeface="Times New Roman" panose="02020603050405020304" pitchFamily="18" charset="0"/>
                        </a:rPr>
                        <a:t>ч.6 ст.11 Федерального закона № 273-Ф3</a:t>
                      </a:r>
                      <a:endParaRPr lang="ru-RU" sz="1600" b="1">
                        <a:effectLst/>
                        <a:latin typeface="+mn-lt"/>
                        <a:ea typeface="Times New Roman" panose="02020603050405020304" pitchFamily="18" charset="0"/>
                      </a:endParaRPr>
                    </a:p>
                  </a:txBody>
                  <a:tcPr marL="68580" marR="68580" marT="0" marB="0"/>
                </a:tc>
                <a:tc>
                  <a:txBody>
                    <a:bodyPr/>
                    <a:lstStyle/>
                    <a:p>
                      <a:pPr algn="just">
                        <a:spcAft>
                          <a:spcPts val="0"/>
                        </a:spcAft>
                      </a:pPr>
                      <a:r>
                        <a:rPr lang="ru-RU" sz="1600" b="1" dirty="0">
                          <a:solidFill>
                            <a:srgbClr val="000000"/>
                          </a:solidFill>
                          <a:effectLst/>
                          <a:latin typeface="+mn-lt"/>
                          <a:ea typeface="Times New Roman" panose="02020603050405020304" pitchFamily="18" charset="0"/>
                        </a:rPr>
                        <a:t>Гражданский служащий самостоятельно оценивает возможность возникновения конфликта интересов и принимает решение о необходимости передачи принадлежащих ему ценных бумаг, акций (долей участия в уставных капиталах организаций) в доверительное управление либо обращается в Комиссию по соблюдению требований к служебному (должностному) поведению и урегулированию конфликта интересов в целях получения решения комиссии о необходимости передачи ценных бумаг, акций (долей участия в уставных капиталах организаций) в доверительное управление.</a:t>
                      </a:r>
                      <a:endParaRPr lang="ru-RU" sz="1600" b="1"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75213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948065457"/>
              </p:ext>
            </p:extLst>
          </p:nvPr>
        </p:nvGraphicFramePr>
        <p:xfrm>
          <a:off x="0" y="0"/>
          <a:ext cx="9252520" cy="6553773"/>
        </p:xfrm>
        <a:graphic>
          <a:graphicData uri="http://schemas.openxmlformats.org/drawingml/2006/table">
            <a:tbl>
              <a:tblPr firstRow="1" bandRow="1">
                <a:tableStyleId>{C4B1156A-380E-4F78-BDF5-A606A8083BF9}</a:tableStyleId>
              </a:tblPr>
              <a:tblGrid>
                <a:gridCol w="349188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731125">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974833">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26898">
                <a:tc gridSpan="3">
                  <a:txBody>
                    <a:bodyPr/>
                    <a:lstStyle/>
                    <a:p>
                      <a:pPr algn="ctr"/>
                      <a:r>
                        <a:rPr lang="ru-RU" b="1" dirty="0">
                          <a:solidFill>
                            <a:srgbClr val="C00000"/>
                          </a:solidFill>
                        </a:rPr>
                        <a:t>Владение акциями и иными ценными бумагами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800" b="1" dirty="0">
                          <a:solidFill>
                            <a:srgbClr val="000000"/>
                          </a:solidFill>
                          <a:effectLst/>
                          <a:latin typeface="+mn-lt"/>
                          <a:ea typeface="Times New Roman" panose="02020603050405020304" pitchFamily="18" charset="0"/>
                        </a:rPr>
                        <a:t>Запрещено </a:t>
                      </a:r>
                      <a:r>
                        <a:rPr lang="ru-RU" sz="1800" b="1" dirty="0">
                          <a:effectLst/>
                          <a:latin typeface="+mn-lt"/>
                          <a:ea typeface="Times New Roman" panose="02020603050405020304" pitchFamily="18" charset="0"/>
                        </a:rPr>
                        <a:t>приобретать в случаях, установленных федеральным законом, ценные бумаги, по которым может быть получен доход.</a:t>
                      </a:r>
                    </a:p>
                  </a:txBody>
                  <a:tcPr marL="68580" marR="68580" marT="0" marB="0"/>
                </a:tc>
                <a:tc>
                  <a:txBody>
                    <a:bodyPr/>
                    <a:lstStyle/>
                    <a:p>
                      <a:pPr algn="just">
                        <a:spcAft>
                          <a:spcPts val="0"/>
                        </a:spcAft>
                      </a:pPr>
                      <a:r>
                        <a:rPr lang="ru-RU" sz="1800" b="1" dirty="0">
                          <a:solidFill>
                            <a:srgbClr val="000000"/>
                          </a:solidFill>
                          <a:effectLst/>
                          <a:latin typeface="+mn-lt"/>
                          <a:ea typeface="Times New Roman" panose="02020603050405020304" pitchFamily="18" charset="0"/>
                        </a:rPr>
                        <a:t>п.4 ч.1 ст.17 Федерального закона № 79-ФЗ</a:t>
                      </a:r>
                      <a:br>
                        <a:rPr lang="ru-RU" sz="1800" b="1" dirty="0">
                          <a:solidFill>
                            <a:srgbClr val="000000"/>
                          </a:solidFill>
                          <a:effectLst/>
                          <a:latin typeface="+mn-lt"/>
                          <a:ea typeface="Times New Roman" panose="02020603050405020304" pitchFamily="18" charset="0"/>
                        </a:rPr>
                      </a:br>
                      <a:endParaRPr lang="ru-RU" sz="1800" b="1" dirty="0">
                        <a:effectLst/>
                        <a:latin typeface="+mn-lt"/>
                        <a:ea typeface="Times New Roman" panose="02020603050405020304" pitchFamily="18" charset="0"/>
                      </a:endParaRPr>
                    </a:p>
                  </a:txBody>
                  <a:tcPr marL="68580" marR="68580" marT="0" marB="0"/>
                </a:tc>
                <a:tc>
                  <a:txBody>
                    <a:bodyPr/>
                    <a:lstStyle/>
                    <a:p>
                      <a:pPr algn="just">
                        <a:spcAft>
                          <a:spcPts val="0"/>
                        </a:spcAft>
                      </a:pPr>
                      <a:endParaRPr lang="ru-RU" sz="1800" b="1"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20070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1"/>
          <p:cNvSpPr>
            <a:spLocks noChangeArrowheads="1"/>
          </p:cNvSpPr>
          <p:nvPr/>
        </p:nvSpPr>
        <p:spPr bwMode="auto">
          <a:xfrm>
            <a:off x="2700338" y="4292600"/>
            <a:ext cx="6048375" cy="208915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3" name="Rectangle 10"/>
          <p:cNvSpPr>
            <a:spLocks noChangeArrowheads="1"/>
          </p:cNvSpPr>
          <p:nvPr/>
        </p:nvSpPr>
        <p:spPr bwMode="auto">
          <a:xfrm>
            <a:off x="2700338" y="2708275"/>
            <a:ext cx="6048375" cy="1441450"/>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4" name="Rectangle 9"/>
          <p:cNvSpPr>
            <a:spLocks noChangeArrowheads="1"/>
          </p:cNvSpPr>
          <p:nvPr/>
        </p:nvSpPr>
        <p:spPr bwMode="auto">
          <a:xfrm>
            <a:off x="2700338" y="1557338"/>
            <a:ext cx="6048375" cy="1008062"/>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ru-RU" altLang="ru-R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1746" name="Rectangle 2"/>
          <p:cNvSpPr>
            <a:spLocks noGrp="1" noChangeArrowheads="1"/>
          </p:cNvSpPr>
          <p:nvPr>
            <p:ph type="title"/>
          </p:nvPr>
        </p:nvSpPr>
        <p:spPr>
          <a:xfrm>
            <a:off x="250825" y="274638"/>
            <a:ext cx="8435975" cy="1143000"/>
          </a:xfrm>
        </p:spPr>
        <p:txBody>
          <a:bodyPr/>
          <a:lstStyle/>
          <a:p>
            <a:pPr eaLnBrk="1" hangingPunct="1"/>
            <a:r>
              <a:rPr lang="ru-RU" altLang="ru-RU" sz="2000" b="1" dirty="0">
                <a:solidFill>
                  <a:srgbClr val="0033CC"/>
                </a:solidFill>
              </a:rPr>
              <a:t>Статья 12 ФЗ № 273. Ограничения, налагаемые на гражданина, замещавшего должность государственной или муниципальной службы, при заключении им трудового договора</a:t>
            </a:r>
          </a:p>
        </p:txBody>
      </p:sp>
      <p:sp>
        <p:nvSpPr>
          <p:cNvPr id="20486" name="Text Box 4"/>
          <p:cNvSpPr txBox="1">
            <a:spLocks noChangeArrowheads="1"/>
          </p:cNvSpPr>
          <p:nvPr/>
        </p:nvSpPr>
        <p:spPr bwMode="auto">
          <a:xfrm>
            <a:off x="468313" y="1700213"/>
            <a:ext cx="18002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ru-RU" altLang="ru-RU"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ГРАЖДАНИН:</a:t>
            </a:r>
          </a:p>
        </p:txBody>
      </p:sp>
      <p:sp>
        <p:nvSpPr>
          <p:cNvPr id="20487" name="Text Box 5"/>
          <p:cNvSpPr txBox="1">
            <a:spLocks noChangeArrowheads="1"/>
          </p:cNvSpPr>
          <p:nvPr/>
        </p:nvSpPr>
        <p:spPr bwMode="auto">
          <a:xfrm>
            <a:off x="2771775" y="1628775"/>
            <a:ext cx="5903913" cy="82550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ru-RU" altLang="ru-RU"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в течение двух лет после увольнения с государственной или муниципальной службы имеет право замещать должности в коммерческих и некоммерческих организациях </a:t>
            </a:r>
          </a:p>
        </p:txBody>
      </p:sp>
      <p:sp>
        <p:nvSpPr>
          <p:cNvPr id="20488" name="Text Box 6"/>
          <p:cNvSpPr txBox="1">
            <a:spLocks noChangeArrowheads="1"/>
          </p:cNvSpPr>
          <p:nvPr/>
        </p:nvSpPr>
        <p:spPr bwMode="auto">
          <a:xfrm>
            <a:off x="2843213" y="2781300"/>
            <a:ext cx="5689600" cy="131445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ru-RU" altLang="ru-RU"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в течение двух лет после увольнения с государственной или муниципальной службы обязан при заключении трудовых договоров сообщать представителю нанимателя (работодателю) сведения о последнем месте своей службы </a:t>
            </a:r>
          </a:p>
        </p:txBody>
      </p:sp>
      <p:sp>
        <p:nvSpPr>
          <p:cNvPr id="20489" name="Text Box 7"/>
          <p:cNvSpPr txBox="1">
            <a:spLocks noChangeArrowheads="1"/>
          </p:cNvSpPr>
          <p:nvPr/>
        </p:nvSpPr>
        <p:spPr bwMode="auto">
          <a:xfrm>
            <a:off x="323850" y="4292600"/>
            <a:ext cx="230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ru-RU" altLang="ru-RU" sz="1800" b="1" i="0" u="none" strike="noStrike" kern="1200" cap="none" spc="0" normalizeH="0" baseline="0" noProof="0">
                <a:ln>
                  <a:noFill/>
                </a:ln>
                <a:solidFill>
                  <a:srgbClr val="FF0000"/>
                </a:solidFill>
                <a:effectLst/>
                <a:uLnTx/>
                <a:uFillTx/>
                <a:latin typeface="Arial" panose="020B0604020202020204" pitchFamily="34" charset="0"/>
                <a:ea typeface="+mn-ea"/>
                <a:cs typeface="+mn-cs"/>
              </a:rPr>
              <a:t>РАБОТОДАТЕЛЬ:</a:t>
            </a:r>
          </a:p>
        </p:txBody>
      </p:sp>
      <p:sp>
        <p:nvSpPr>
          <p:cNvPr id="20490" name="Text Box 8"/>
          <p:cNvSpPr txBox="1">
            <a:spLocks noChangeArrowheads="1"/>
          </p:cNvSpPr>
          <p:nvPr/>
        </p:nvSpPr>
        <p:spPr bwMode="auto">
          <a:xfrm>
            <a:off x="2771775" y="4292600"/>
            <a:ext cx="5832475" cy="204787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ru-RU" altLang="ru-RU"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при заключении трудового договора с гражданином, замещавшим должности государственной или муниципальной службы в течение двух лет после его увольнения с государственной или муниципальной службы обязан в десятидневный срок сообщать о заключении такого договора представителю нанимателя (работодателю) государственного или муниципального служащего по последнему месту его службы </a:t>
            </a:r>
          </a:p>
        </p:txBody>
      </p:sp>
    </p:spTree>
    <p:extLst>
      <p:ext uri="{BB962C8B-B14F-4D97-AF65-F5344CB8AC3E}">
        <p14:creationId xmlns:p14="http://schemas.microsoft.com/office/powerpoint/2010/main" val="14151122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animEffect transition="in" filter="fade">
                                      <p:cBhvr>
                                        <p:cTn id="9"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4665472"/>
              </p:ext>
            </p:extLst>
          </p:nvPr>
        </p:nvGraphicFramePr>
        <p:xfrm>
          <a:off x="0" y="0"/>
          <a:ext cx="9252520" cy="7336944"/>
        </p:xfrm>
        <a:graphic>
          <a:graphicData uri="http://schemas.openxmlformats.org/drawingml/2006/table">
            <a:tbl>
              <a:tblPr firstRow="1" bandRow="1">
                <a:tableStyleId>{C4B1156A-380E-4F78-BDF5-A606A8083BF9}</a:tableStyleId>
              </a:tblPr>
              <a:tblGrid>
                <a:gridCol w="349188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476672">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37635">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70477">
                <a:tc gridSpan="3">
                  <a:txBody>
                    <a:bodyPr/>
                    <a:lstStyle/>
                    <a:p>
                      <a:pPr algn="ctr"/>
                      <a:r>
                        <a:rPr lang="ru-RU" b="1" dirty="0">
                          <a:solidFill>
                            <a:srgbClr val="C00000"/>
                          </a:solidFill>
                        </a:rPr>
                        <a:t>Трудоустройство бывших гражданских служащих</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200" b="1" dirty="0">
                          <a:effectLst/>
                          <a:latin typeface="+mn-lt"/>
                          <a:ea typeface="Times New Roman" panose="02020603050405020304" pitchFamily="18" charset="0"/>
                        </a:rPr>
                        <a:t>В течение 2 лет после увольнения со службы бывший гражданский служащий обязан получать согласие комиссии по соблюдению требований к служебному поведению на осуществление работы на условиях трудового договора в организации и (или) выполнение работу на условиях гражданско-правового договора в следующих случаях:</a:t>
                      </a:r>
                    </a:p>
                    <a:p>
                      <a:pPr algn="just">
                        <a:spcAft>
                          <a:spcPts val="0"/>
                        </a:spcAft>
                      </a:pPr>
                      <a:r>
                        <a:rPr lang="ru-RU" sz="1200" b="1" dirty="0">
                          <a:effectLst/>
                          <a:latin typeface="+mn-lt"/>
                          <a:ea typeface="Times New Roman" panose="02020603050405020304" pitchFamily="18" charset="0"/>
                        </a:rPr>
                        <a:t>а) при осуществлении деятельности </a:t>
                      </a:r>
                      <a:r>
                        <a:rPr lang="ru-RU" sz="1200" b="1" u="sng" dirty="0">
                          <a:effectLst/>
                          <a:latin typeface="+mn-lt"/>
                          <a:ea typeface="Times New Roman" panose="02020603050405020304" pitchFamily="18" charset="0"/>
                        </a:rPr>
                        <a:t>на условиях трудового договора:</a:t>
                      </a:r>
                    </a:p>
                    <a:p>
                      <a:pPr algn="just">
                        <a:spcAft>
                          <a:spcPts val="0"/>
                        </a:spcAft>
                      </a:pPr>
                      <a:r>
                        <a:rPr lang="ru-RU" sz="1200" b="1" dirty="0">
                          <a:effectLst/>
                          <a:latin typeface="+mn-lt"/>
                          <a:ea typeface="Times New Roman" panose="02020603050405020304" pitchFamily="18" charset="0"/>
                        </a:rPr>
                        <a:t>- при замещении должности гражданской службы бывший гражданский служащий был обязан представлять сведения о доходах, расходах;</a:t>
                      </a:r>
                    </a:p>
                    <a:p>
                      <a:pPr algn="just">
                        <a:spcAft>
                          <a:spcPts val="0"/>
                        </a:spcAft>
                      </a:pPr>
                      <a:r>
                        <a:rPr lang="ru-RU" sz="1200" b="1" dirty="0">
                          <a:effectLst/>
                          <a:latin typeface="+mn-lt"/>
                          <a:ea typeface="Times New Roman" panose="02020603050405020304" pitchFamily="18" charset="0"/>
                        </a:rPr>
                        <a:t>- отдельные функции государственного управления данной организацией входили в должностные (служебные) обязанности бывшего гражданского служащего;</a:t>
                      </a:r>
                    </a:p>
                    <a:p>
                      <a:pPr algn="just">
                        <a:spcAft>
                          <a:spcPts val="0"/>
                        </a:spcAft>
                      </a:pPr>
                      <a:r>
                        <a:rPr lang="ru-RU" sz="1200" b="1" dirty="0">
                          <a:effectLst/>
                          <a:latin typeface="+mn-lt"/>
                          <a:ea typeface="Times New Roman" panose="02020603050405020304" pitchFamily="18" charset="0"/>
                        </a:rPr>
                        <a:t>б) при осуществлении деятельности </a:t>
                      </a:r>
                      <a:r>
                        <a:rPr lang="ru-RU" sz="1200" b="1" u="sng" dirty="0">
                          <a:effectLst/>
                          <a:latin typeface="+mn-lt"/>
                          <a:ea typeface="Times New Roman" panose="02020603050405020304" pitchFamily="18" charset="0"/>
                        </a:rPr>
                        <a:t>на условиях гражданско-правового договора:</a:t>
                      </a:r>
                    </a:p>
                    <a:p>
                      <a:pPr algn="just">
                        <a:spcAft>
                          <a:spcPts val="0"/>
                        </a:spcAft>
                      </a:pPr>
                      <a:r>
                        <a:rPr lang="ru-RU" sz="1200" b="1" dirty="0">
                          <a:effectLst/>
                          <a:latin typeface="+mn-lt"/>
                          <a:ea typeface="Times New Roman" panose="02020603050405020304" pitchFamily="18" charset="0"/>
                        </a:rPr>
                        <a:t>- при замещении должности гражданской службы бывший гражданский служащий был обязан представлять сведения о доходах, расходах;</a:t>
                      </a:r>
                    </a:p>
                    <a:p>
                      <a:pPr algn="just">
                        <a:spcAft>
                          <a:spcPts val="0"/>
                        </a:spcAft>
                      </a:pPr>
                      <a:r>
                        <a:rPr lang="ru-RU" sz="1200" b="1" dirty="0">
                          <a:effectLst/>
                          <a:latin typeface="+mn-lt"/>
                          <a:ea typeface="Times New Roman" panose="02020603050405020304" pitchFamily="18" charset="0"/>
                        </a:rPr>
                        <a:t>- отдельные функции государственного управления данной организацией входили в должностные (служебные) обязанности бывшего гражданского служащего;</a:t>
                      </a:r>
                    </a:p>
                    <a:p>
                      <a:pPr algn="just">
                        <a:spcAft>
                          <a:spcPts val="0"/>
                        </a:spcAft>
                      </a:pPr>
                      <a:r>
                        <a:rPr lang="ru-RU" sz="1200" b="1" dirty="0">
                          <a:effectLst/>
                          <a:latin typeface="+mn-lt"/>
                          <a:ea typeface="Times New Roman" panose="02020603050405020304" pitchFamily="18" charset="0"/>
                        </a:rPr>
                        <a:t>- стоимость работ выполняемых на условиях гражданско-правового договора (гражданско-правовых </a:t>
                      </a:r>
                      <a:r>
                        <a:rPr lang="ru-RU" sz="1200" dirty="0">
                          <a:effectLst/>
                          <a:latin typeface="+mn-lt"/>
                          <a:ea typeface="Times New Roman" panose="02020603050405020304" pitchFamily="18" charset="0"/>
                        </a:rPr>
                        <a:t>договоров) в течение месяца более ста тысяч рублей.</a:t>
                      </a:r>
                    </a:p>
                  </a:txBody>
                  <a:tcPr marL="68580" marR="68580" marT="0" marB="0"/>
                </a:tc>
                <a:tc>
                  <a:txBody>
                    <a:bodyPr/>
                    <a:lstStyle/>
                    <a:p>
                      <a:pPr algn="just">
                        <a:spcAft>
                          <a:spcPts val="0"/>
                        </a:spcAft>
                      </a:pPr>
                      <a:r>
                        <a:rPr lang="ru-RU" sz="1400" b="1" dirty="0">
                          <a:solidFill>
                            <a:srgbClr val="000000"/>
                          </a:solidFill>
                          <a:effectLst/>
                          <a:latin typeface="+mn-lt"/>
                          <a:ea typeface="Times New Roman" panose="02020603050405020304" pitchFamily="18" charset="0"/>
                        </a:rPr>
                        <a:t>ч.3.1 ст.17 Федерального закона № 79-ФЗ;</a:t>
                      </a:r>
                      <a:br>
                        <a:rPr lang="ru-RU" sz="1400" b="1" dirty="0">
                          <a:solidFill>
                            <a:srgbClr val="000000"/>
                          </a:solidFill>
                          <a:effectLst/>
                          <a:latin typeface="+mn-lt"/>
                          <a:ea typeface="Times New Roman" panose="02020603050405020304" pitchFamily="18" charset="0"/>
                        </a:rPr>
                      </a:br>
                      <a:r>
                        <a:rPr lang="ru-RU" sz="1400" b="1" dirty="0">
                          <a:effectLst/>
                          <a:latin typeface="+mn-lt"/>
                          <a:ea typeface="Times New Roman" panose="02020603050405020304" pitchFamily="18" charset="0"/>
                        </a:rPr>
                        <a:t>ч.1 ст.12 </a:t>
                      </a:r>
                      <a:r>
                        <a:rPr lang="ru-RU" sz="1400" b="1" dirty="0">
                          <a:solidFill>
                            <a:srgbClr val="000000"/>
                          </a:solidFill>
                          <a:effectLst/>
                          <a:latin typeface="+mn-lt"/>
                          <a:ea typeface="Times New Roman" panose="02020603050405020304" pitchFamily="18" charset="0"/>
                        </a:rPr>
                        <a:t>Федерального закона № 273-Ф3;</a:t>
                      </a:r>
                      <a:br>
                        <a:rPr lang="ru-RU" sz="1400" b="1" dirty="0">
                          <a:solidFill>
                            <a:srgbClr val="000000"/>
                          </a:solidFill>
                          <a:effectLst/>
                          <a:latin typeface="+mn-lt"/>
                          <a:ea typeface="Times New Roman" panose="02020603050405020304" pitchFamily="18" charset="0"/>
                        </a:rPr>
                      </a:br>
                      <a:r>
                        <a:rPr lang="ru-RU" sz="1400" b="1" dirty="0">
                          <a:solidFill>
                            <a:srgbClr val="000000"/>
                          </a:solidFill>
                          <a:effectLst/>
                          <a:latin typeface="+mn-lt"/>
                          <a:ea typeface="Times New Roman" panose="02020603050405020304" pitchFamily="18" charset="0"/>
                        </a:rPr>
                        <a:t>ст.64.1 Трудового кодекса Российской Федерации;</a:t>
                      </a:r>
                      <a:endParaRPr lang="ru-RU" sz="1400" b="1" dirty="0">
                        <a:effectLst/>
                        <a:latin typeface="+mn-lt"/>
                        <a:ea typeface="Times New Roman" panose="02020603050405020304" pitchFamily="18" charset="0"/>
                      </a:endParaRPr>
                    </a:p>
                    <a:p>
                      <a:pPr algn="just">
                        <a:spcAft>
                          <a:spcPts val="0"/>
                        </a:spcAft>
                      </a:pPr>
                      <a:r>
                        <a:rPr lang="ru-RU" sz="1400" b="1" dirty="0">
                          <a:effectLst/>
                          <a:latin typeface="+mn-lt"/>
                          <a:ea typeface="Times New Roman" panose="02020603050405020304" pitchFamily="18" charset="0"/>
                        </a:rPr>
                        <a:t>приказ Минтруда России от 10.12.2013 № 724н</a:t>
                      </a:r>
                    </a:p>
                  </a:txBody>
                  <a:tcPr marL="68580" marR="68580" marT="0" marB="0"/>
                </a:tc>
                <a:tc>
                  <a:txBody>
                    <a:bodyPr/>
                    <a:lstStyle/>
                    <a:p>
                      <a:pPr algn="just">
                        <a:spcAft>
                          <a:spcPts val="0"/>
                        </a:spcAft>
                      </a:pPr>
                      <a:r>
                        <a:rPr lang="ru-RU" sz="1400" b="1" dirty="0">
                          <a:effectLst/>
                          <a:latin typeface="+mn-lt"/>
                          <a:ea typeface="Times New Roman" panose="02020603050405020304" pitchFamily="18" charset="0"/>
                        </a:rPr>
                        <a:t>Обратиться в Комиссию госоргана России по соблюдению требований к служебному (должностному) поведению федеральных государственных гражданских служащих и работников организаций и урегулированию конфликта интересов о даче согласия на замещение на условиях трудового договора должности в коммерческой или некоммерческой организации и (или) выполнение в данной организации работы (оказание данной организации услуги) в течение месяца стоимостью более ста тысяч рублей на условиях гражданско-правового договора (гражданско-правовых договоров), если отдельные функции государственного управления данной организацией входили в должностные обязанности гражданского служащего.</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7308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832600625"/>
              </p:ext>
            </p:extLst>
          </p:nvPr>
        </p:nvGraphicFramePr>
        <p:xfrm>
          <a:off x="0" y="0"/>
          <a:ext cx="9252520" cy="5905701"/>
        </p:xfrm>
        <a:graphic>
          <a:graphicData uri="http://schemas.openxmlformats.org/drawingml/2006/table">
            <a:tbl>
              <a:tblPr firstRow="1" bandRow="1">
                <a:tableStyleId>{C4B1156A-380E-4F78-BDF5-A606A8083BF9}</a:tableStyleId>
              </a:tblPr>
              <a:tblGrid>
                <a:gridCol w="3491880">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3600400">
                  <a:extLst>
                    <a:ext uri="{9D8B030D-6E8A-4147-A177-3AD203B41FA5}">
                      <a16:colId xmlns:a16="http://schemas.microsoft.com/office/drawing/2014/main" val="20002"/>
                    </a:ext>
                  </a:extLst>
                </a:gridCol>
              </a:tblGrid>
              <a:tr h="476672">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37635">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70477">
                <a:tc gridSpan="3">
                  <a:txBody>
                    <a:bodyPr/>
                    <a:lstStyle/>
                    <a:p>
                      <a:pPr algn="ctr"/>
                      <a:r>
                        <a:rPr lang="ru-RU" b="1" dirty="0">
                          <a:solidFill>
                            <a:srgbClr val="C00000"/>
                          </a:solidFill>
                        </a:rPr>
                        <a:t>Трудоустройство бывших гражданских служащих</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600" b="1" dirty="0">
                          <a:effectLst/>
                          <a:latin typeface="+mn-lt"/>
                          <a:ea typeface="Times New Roman" panose="02020603050405020304" pitchFamily="18" charset="0"/>
                        </a:rPr>
                        <a:t>Бывший гражданский служащий, который при замещении должности гражданской службы был обязан представлять сведения о доходах, в течение двух лет после увольнения с гражданской службы обязан при заключении трудовых или гражданско-правовых договоров на выполнение работ (оказание услуг), сообщать работодателю сведения о последнем месте своей службы.</a:t>
                      </a:r>
                    </a:p>
                  </a:txBody>
                  <a:tcPr marL="68580" marR="68580" marT="0" marB="0"/>
                </a:tc>
                <a:tc>
                  <a:txBody>
                    <a:bodyPr/>
                    <a:lstStyle/>
                    <a:p>
                      <a:pPr algn="l">
                        <a:spcAft>
                          <a:spcPts val="0"/>
                        </a:spcAft>
                      </a:pPr>
                      <a:r>
                        <a:rPr lang="ru-RU" sz="1600" b="1" dirty="0">
                          <a:effectLst/>
                          <a:latin typeface="+mn-lt"/>
                          <a:ea typeface="Times New Roman" panose="02020603050405020304" pitchFamily="18" charset="0"/>
                        </a:rPr>
                        <a:t>ч.2 ст.12 </a:t>
                      </a:r>
                      <a:r>
                        <a:rPr lang="ru-RU" sz="1600" b="1" dirty="0">
                          <a:solidFill>
                            <a:srgbClr val="000000"/>
                          </a:solidFill>
                          <a:effectLst/>
                          <a:latin typeface="+mn-lt"/>
                          <a:ea typeface="Times New Roman" panose="02020603050405020304" pitchFamily="18" charset="0"/>
                        </a:rPr>
                        <a:t>Федерального закона №273-Ф3;</a:t>
                      </a:r>
                      <a:br>
                        <a:rPr lang="ru-RU" sz="1600" b="1" dirty="0">
                          <a:solidFill>
                            <a:srgbClr val="000000"/>
                          </a:solidFill>
                          <a:effectLst/>
                          <a:latin typeface="+mn-lt"/>
                          <a:ea typeface="Times New Roman" panose="02020603050405020304" pitchFamily="18" charset="0"/>
                        </a:rPr>
                      </a:br>
                      <a:r>
                        <a:rPr lang="ru-RU" sz="1600" b="1" dirty="0">
                          <a:solidFill>
                            <a:srgbClr val="000000"/>
                          </a:solidFill>
                          <a:effectLst/>
                          <a:latin typeface="+mn-lt"/>
                          <a:ea typeface="Times New Roman" panose="02020603050405020304" pitchFamily="18" charset="0"/>
                        </a:rPr>
                        <a:t>ст.64.1 Трудового кодекса Российской Федерации</a:t>
                      </a:r>
                      <a:endParaRPr lang="ru-RU" sz="1600" b="1" dirty="0">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 </a:t>
                      </a:r>
                    </a:p>
                  </a:txBody>
                  <a:tcPr marL="68580" marR="68580" marT="0" marB="0"/>
                </a:tc>
                <a:tc>
                  <a:txBody>
                    <a:bodyPr/>
                    <a:lstStyle/>
                    <a:p>
                      <a:pPr algn="just">
                        <a:spcAft>
                          <a:spcPts val="0"/>
                        </a:spcAft>
                      </a:pPr>
                      <a:r>
                        <a:rPr lang="ru-RU" sz="1600" b="1" dirty="0">
                          <a:effectLst/>
                          <a:latin typeface="+mn-lt"/>
                          <a:ea typeface="Times New Roman" panose="02020603050405020304" pitchFamily="18" charset="0"/>
                        </a:rPr>
                        <a:t>В течении двух лет после увольнения с гражданской службы письменно уведомлять каждого работодателя о последнем месте своей службы.</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02243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239532243"/>
              </p:ext>
            </p:extLst>
          </p:nvPr>
        </p:nvGraphicFramePr>
        <p:xfrm>
          <a:off x="0" y="0"/>
          <a:ext cx="9252520" cy="6849264"/>
        </p:xfrm>
        <a:graphic>
          <a:graphicData uri="http://schemas.openxmlformats.org/drawingml/2006/table">
            <a:tbl>
              <a:tblPr firstRow="1" bandRow="1">
                <a:tableStyleId>{C4B1156A-380E-4F78-BDF5-A606A8083BF9}</a:tableStyleId>
              </a:tblPr>
              <a:tblGrid>
                <a:gridCol w="3491880">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3168352">
                  <a:extLst>
                    <a:ext uri="{9D8B030D-6E8A-4147-A177-3AD203B41FA5}">
                      <a16:colId xmlns:a16="http://schemas.microsoft.com/office/drawing/2014/main" val="20002"/>
                    </a:ext>
                  </a:extLst>
                </a:gridCol>
              </a:tblGrid>
              <a:tr h="476672">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37635">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70477">
                <a:tc gridSpan="3">
                  <a:txBody>
                    <a:bodyPr/>
                    <a:lstStyle/>
                    <a:p>
                      <a:pPr algn="ctr"/>
                      <a:r>
                        <a:rPr lang="ru-RU" b="1" dirty="0">
                          <a:solidFill>
                            <a:srgbClr val="C00000"/>
                          </a:solidFill>
                        </a:rPr>
                        <a:t>Трудоустройство бывших гражданских служащих</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600" b="1" dirty="0">
                          <a:effectLst/>
                          <a:latin typeface="+mn-lt"/>
                          <a:ea typeface="Times New Roman" panose="02020603050405020304" pitchFamily="18" charset="0"/>
                        </a:rPr>
                        <a:t>Работодатель при заключении трудового или гражданско-правового договора на выполнение работ (оказание услуг) с бывшим гражданским служащим, который при замещении должности гражданской службы был обязан представлять сведения о доходах, в течение двух лет после его увольнения с гражданской службы обязан в </a:t>
                      </a:r>
                      <a:r>
                        <a:rPr lang="ru-RU" sz="1600" b="1" u="sng" dirty="0">
                          <a:effectLst/>
                          <a:latin typeface="+mn-lt"/>
                          <a:ea typeface="Times New Roman" panose="02020603050405020304" pitchFamily="18" charset="0"/>
                        </a:rPr>
                        <a:t>десятидневный срок </a:t>
                      </a:r>
                      <a:r>
                        <a:rPr lang="ru-RU" sz="1600" b="1" dirty="0">
                          <a:effectLst/>
                          <a:latin typeface="+mn-lt"/>
                          <a:ea typeface="Times New Roman" panose="02020603050405020304" pitchFamily="18" charset="0"/>
                        </a:rPr>
                        <a:t>сообщать о заключении такого договора представителю нанимателя (работодателю) бывшего гражданского служащего по последнему месту его службы в порядке, установленном постановлением Правительства Российской Федерации от 21.01.2015 № 29</a:t>
                      </a:r>
                    </a:p>
                  </a:txBody>
                  <a:tcPr marL="68580" marR="68580" marT="0" marB="0"/>
                </a:tc>
                <a:tc>
                  <a:txBody>
                    <a:bodyPr/>
                    <a:lstStyle/>
                    <a:p>
                      <a:pPr algn="l">
                        <a:spcAft>
                          <a:spcPts val="0"/>
                        </a:spcAft>
                      </a:pPr>
                      <a:r>
                        <a:rPr lang="ru-RU" sz="1600" b="1" dirty="0">
                          <a:effectLst/>
                          <a:latin typeface="+mn-lt"/>
                          <a:ea typeface="Times New Roman" panose="02020603050405020304" pitchFamily="18" charset="0"/>
                        </a:rPr>
                        <a:t>ч.4 ст.12 Федерального закона №273-Ф3;</a:t>
                      </a:r>
                      <a:br>
                        <a:rPr lang="ru-RU" sz="1600" b="1" dirty="0">
                          <a:effectLst/>
                          <a:latin typeface="+mn-lt"/>
                          <a:ea typeface="Times New Roman" panose="02020603050405020304" pitchFamily="18" charset="0"/>
                        </a:rPr>
                      </a:br>
                      <a:r>
                        <a:rPr lang="ru-RU" sz="1600" b="1" dirty="0">
                          <a:effectLst/>
                          <a:latin typeface="+mn-lt"/>
                          <a:ea typeface="Times New Roman" panose="02020603050405020304" pitchFamily="18" charset="0"/>
                        </a:rPr>
                        <a:t>ст.64.1 Трудового кодекса РФ;</a:t>
                      </a:r>
                    </a:p>
                    <a:p>
                      <a:pPr algn="l">
                        <a:spcAft>
                          <a:spcPts val="0"/>
                        </a:spcAft>
                      </a:pPr>
                      <a:r>
                        <a:rPr lang="ru-RU" sz="1600" b="1" dirty="0">
                          <a:effectLst/>
                          <a:latin typeface="+mn-lt"/>
                          <a:ea typeface="Times New Roman" panose="02020603050405020304" pitchFamily="18" charset="0"/>
                        </a:rPr>
                        <a:t>постановление Правительства РФ от 21.01.2015 № 29 </a:t>
                      </a:r>
                      <a:br>
                        <a:rPr lang="ru-RU" sz="1600" b="1" dirty="0">
                          <a:effectLst/>
                          <a:latin typeface="+mn-lt"/>
                          <a:ea typeface="Times New Roman" panose="02020603050405020304" pitchFamily="18" charset="0"/>
                        </a:rPr>
                      </a:br>
                      <a:r>
                        <a:rPr lang="ru-RU" sz="1600" b="1" dirty="0">
                          <a:effectLst/>
                          <a:latin typeface="+mn-lt"/>
                          <a:ea typeface="Times New Roman" panose="02020603050405020304" pitchFamily="18" charset="0"/>
                        </a:rPr>
                        <a:t>«Об утверждении Правил сообщения работодателем о заключении трудового или гражданско-правового договора на выполнение работ (оказание услуг) с гражданином, замещавшим должности государственной или муниципальной службы, перечень которых устанавливается нормативными правовыми актами Российской Федерации»</a:t>
                      </a:r>
                    </a:p>
                  </a:txBody>
                  <a:tcPr marL="68580" marR="68580" marT="0" marB="0"/>
                </a:tc>
                <a:tc>
                  <a:txBody>
                    <a:bodyPr/>
                    <a:lstStyle/>
                    <a:p>
                      <a:pPr algn="just">
                        <a:spcAft>
                          <a:spcPts val="0"/>
                        </a:spcAft>
                      </a:pPr>
                      <a:r>
                        <a:rPr lang="ru-RU" sz="1600" b="1" dirty="0">
                          <a:effectLst/>
                          <a:latin typeface="+mn-lt"/>
                          <a:ea typeface="Times New Roman" panose="02020603050405020304" pitchFamily="18" charset="0"/>
                        </a:rPr>
                        <a:t>В </a:t>
                      </a:r>
                      <a:r>
                        <a:rPr lang="ru-RU" sz="1600" b="1" u="sng" dirty="0">
                          <a:effectLst/>
                          <a:latin typeface="+mn-lt"/>
                          <a:ea typeface="Times New Roman" panose="02020603050405020304" pitchFamily="18" charset="0"/>
                        </a:rPr>
                        <a:t>10-ти </a:t>
                      </a:r>
                      <a:r>
                        <a:rPr lang="ru-RU" sz="1600" b="1" u="sng" dirty="0" err="1">
                          <a:effectLst/>
                          <a:latin typeface="+mn-lt"/>
                          <a:ea typeface="Times New Roman" panose="02020603050405020304" pitchFamily="18" charset="0"/>
                        </a:rPr>
                        <a:t>дневный</a:t>
                      </a:r>
                      <a:r>
                        <a:rPr lang="ru-RU" sz="1600" b="1" u="sng" dirty="0">
                          <a:effectLst/>
                          <a:latin typeface="+mn-lt"/>
                          <a:ea typeface="Times New Roman" panose="02020603050405020304" pitchFamily="18" charset="0"/>
                        </a:rPr>
                        <a:t> срок </a:t>
                      </a:r>
                      <a:r>
                        <a:rPr lang="ru-RU" sz="1600" b="1" dirty="0">
                          <a:effectLst/>
                          <a:latin typeface="+mn-lt"/>
                          <a:ea typeface="Times New Roman" panose="02020603050405020304" pitchFamily="18" charset="0"/>
                        </a:rPr>
                        <a:t>со дня заключения трудового договора или гражданско-правового договора работодатель обязан проинформировать представителя нанимателя (работодателя) бывшего гражданского служащего по последнему месту его службы  о заключении с ним трудового или гражданско-правового договора на выполнение работ (оказание услуг).</a:t>
                      </a: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2446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66944131"/>
              </p:ext>
            </p:extLst>
          </p:nvPr>
        </p:nvGraphicFramePr>
        <p:xfrm>
          <a:off x="0" y="0"/>
          <a:ext cx="9252520" cy="5905701"/>
        </p:xfrm>
        <a:graphic>
          <a:graphicData uri="http://schemas.openxmlformats.org/drawingml/2006/table">
            <a:tbl>
              <a:tblPr firstRow="1" bandRow="1">
                <a:tableStyleId>{C4B1156A-380E-4F78-BDF5-A606A8083BF9}</a:tableStyleId>
              </a:tblPr>
              <a:tblGrid>
                <a:gridCol w="3923928">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476672">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37635">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70477">
                <a:tc gridSpan="3">
                  <a:txBody>
                    <a:bodyPr/>
                    <a:lstStyle/>
                    <a:p>
                      <a:pPr algn="ctr"/>
                      <a:r>
                        <a:rPr lang="ru-RU" b="1" dirty="0">
                          <a:solidFill>
                            <a:srgbClr val="C00000"/>
                          </a:solidFill>
                        </a:rPr>
                        <a:t>Прохождение военной службы по призыву</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800" b="1" dirty="0">
                          <a:effectLst/>
                          <a:latin typeface="+mn-lt"/>
                          <a:ea typeface="Times New Roman" panose="02020603050405020304" pitchFamily="18" charset="0"/>
                        </a:rPr>
                        <a:t>Гражданин не может быть принят на гражданскую службу, а гражданский служащий не может находиться на гражданской службе в случае признания его не прошедшим военную службу по призыву, не имея на то законных оснований, в соответствии с заключением призывной комиссии (за исключением граждан, прошедших военную службу по контракту).</a:t>
                      </a:r>
                    </a:p>
                  </a:txBody>
                  <a:tcPr marL="68580" marR="68580" marT="0" marB="0"/>
                </a:tc>
                <a:tc>
                  <a:txBody>
                    <a:bodyPr/>
                    <a:lstStyle/>
                    <a:p>
                      <a:pPr algn="l">
                        <a:spcAft>
                          <a:spcPts val="0"/>
                        </a:spcAft>
                      </a:pPr>
                      <a:r>
                        <a:rPr lang="ru-RU" sz="1600" b="1" dirty="0">
                          <a:effectLst/>
                          <a:latin typeface="+mn-lt"/>
                          <a:ea typeface="Times New Roman" panose="02020603050405020304" pitchFamily="18" charset="0"/>
                        </a:rPr>
                        <a:t>п.11 ч.1 ст.16 </a:t>
                      </a:r>
                      <a:r>
                        <a:rPr lang="ru-RU" sz="1600" b="1" dirty="0">
                          <a:solidFill>
                            <a:srgbClr val="000000"/>
                          </a:solidFill>
                          <a:effectLst/>
                          <a:latin typeface="+mn-lt"/>
                          <a:ea typeface="Times New Roman" panose="02020603050405020304" pitchFamily="18" charset="0"/>
                        </a:rPr>
                        <a:t>Федерального закона № 79-ФЗ</a:t>
                      </a:r>
                      <a:br>
                        <a:rPr lang="ru-RU" sz="1600" b="1" dirty="0">
                          <a:solidFill>
                            <a:srgbClr val="000000"/>
                          </a:solidFill>
                          <a:effectLst/>
                          <a:latin typeface="+mn-lt"/>
                          <a:ea typeface="Times New Roman" panose="02020603050405020304" pitchFamily="18" charset="0"/>
                        </a:rPr>
                      </a:br>
                      <a:endParaRPr lang="ru-RU" sz="1600" b="1" dirty="0">
                        <a:effectLst/>
                        <a:latin typeface="+mn-lt"/>
                        <a:ea typeface="Times New Roman" panose="02020603050405020304" pitchFamily="18" charset="0"/>
                      </a:endParaRP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8365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69" y="14076"/>
            <a:ext cx="8900267" cy="1038659"/>
          </a:xfrm>
          <a:ln/>
        </p:spPr>
        <p:style>
          <a:lnRef idx="1">
            <a:schemeClr val="dk1"/>
          </a:lnRef>
          <a:fillRef idx="2">
            <a:schemeClr val="dk1"/>
          </a:fillRef>
          <a:effectRef idx="1">
            <a:schemeClr val="dk1"/>
          </a:effectRef>
          <a:fontRef idx="minor">
            <a:schemeClr val="dk1"/>
          </a:fontRef>
        </p:style>
        <p:txBody>
          <a:bodyPr>
            <a:noAutofit/>
          </a:bodyPr>
          <a:lstStyle/>
          <a:p>
            <a:r>
              <a:rPr lang="ru-RU" sz="2800" b="1" dirty="0">
                <a:solidFill>
                  <a:srgbClr val="C00000"/>
                </a:solidFill>
              </a:rPr>
              <a:t>Применительно к коррупции, государственный гражданский служащий призван:</a:t>
            </a:r>
          </a:p>
        </p:txBody>
      </p:sp>
      <p:sp>
        <p:nvSpPr>
          <p:cNvPr id="3" name="Объект 2"/>
          <p:cNvSpPr>
            <a:spLocks noGrp="1"/>
          </p:cNvSpPr>
          <p:nvPr>
            <p:ph idx="1"/>
          </p:nvPr>
        </p:nvSpPr>
        <p:spPr>
          <a:xfrm>
            <a:off x="0" y="1052736"/>
            <a:ext cx="9144000" cy="5472608"/>
          </a:xfrm>
          <a:solidFill>
            <a:schemeClr val="accent2">
              <a:lumMod val="20000"/>
              <a:lumOff val="80000"/>
            </a:schemeClr>
          </a:solidFill>
          <a:ln>
            <a:solidFill>
              <a:schemeClr val="tx1"/>
            </a:solidFill>
          </a:ln>
        </p:spPr>
        <p:txBody>
          <a:bodyPr>
            <a:noAutofit/>
          </a:bodyPr>
          <a:lstStyle/>
          <a:p>
            <a:pPr algn="just"/>
            <a:r>
              <a:rPr lang="ru-RU" sz="2000" b="1" dirty="0"/>
              <a:t>исключать действия, связанные с влиянием каких-либо личных, имущественных (финансовых) и иных интересов, препятствующих добросовестному исполнению должностных обязанностей;</a:t>
            </a:r>
          </a:p>
          <a:p>
            <a:pPr algn="just"/>
            <a:r>
              <a:rPr lang="ru-RU" sz="2000" b="1" dirty="0"/>
              <a:t>воздерживаться от поведения, которое могло бы вызвать сомнение в добросовестном исполнении государственными служащими должностных обязанностей, а также избегать конфликтных ситуаций, способных нанести ущерб репутации государственного служащего или авторитету его службы;</a:t>
            </a:r>
          </a:p>
          <a:p>
            <a:pPr algn="just"/>
            <a:r>
              <a:rPr lang="ru-RU" sz="2000" b="1" dirty="0"/>
              <a:t>принимать предусмотренные законодательством Российской Федерации меры по недопущению возникновения конфликта интересов и урегулированию возникших случаев конфликта интересов;</a:t>
            </a:r>
          </a:p>
          <a:p>
            <a:pPr algn="just"/>
            <a:r>
              <a:rPr lang="ru-RU" sz="2000" b="1" dirty="0"/>
              <a:t>не использовать служебное положение для оказания влияния на деятельность государственных органов, органов местного самоуправления, организаций, должностных лиц, государственных (муниципальных) служащих и граждан при решении вопросов личного характера.</a:t>
            </a:r>
          </a:p>
        </p:txBody>
      </p:sp>
    </p:spTree>
    <p:extLst>
      <p:ext uri="{BB962C8B-B14F-4D97-AF65-F5344CB8AC3E}">
        <p14:creationId xmlns:p14="http://schemas.microsoft.com/office/powerpoint/2010/main" val="1620414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201418923"/>
              </p:ext>
            </p:extLst>
          </p:nvPr>
        </p:nvGraphicFramePr>
        <p:xfrm>
          <a:off x="0" y="0"/>
          <a:ext cx="9252520" cy="5905701"/>
        </p:xfrm>
        <a:graphic>
          <a:graphicData uri="http://schemas.openxmlformats.org/drawingml/2006/table">
            <a:tbl>
              <a:tblPr firstRow="1" bandRow="1">
                <a:tableStyleId>{C4B1156A-380E-4F78-BDF5-A606A8083BF9}</a:tableStyleId>
              </a:tblPr>
              <a:tblGrid>
                <a:gridCol w="51480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476672">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37635">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70477">
                <a:tc gridSpan="3">
                  <a:txBody>
                    <a:bodyPr/>
                    <a:lstStyle/>
                    <a:p>
                      <a:pPr algn="ctr"/>
                      <a:r>
                        <a:rPr lang="ru-RU" b="1" dirty="0">
                          <a:solidFill>
                            <a:srgbClr val="C00000"/>
                          </a:solidFill>
                        </a:rPr>
                        <a:t>Общественная, профсоюзная и государственная деятельность</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600" b="1" dirty="0">
                          <a:solidFill>
                            <a:srgbClr val="000000"/>
                          </a:solidFill>
                          <a:effectLst/>
                          <a:latin typeface="+mn-lt"/>
                          <a:ea typeface="Times New Roman" panose="02020603050405020304" pitchFamily="18" charset="0"/>
                        </a:rPr>
                        <a:t>Запрещается использовать преимущества должностного положения для предвыборной агитации, а также для агитации по вопросам референдума</a:t>
                      </a:r>
                    </a:p>
                    <a:p>
                      <a:pPr algn="just">
                        <a:spcAft>
                          <a:spcPts val="0"/>
                        </a:spcAft>
                      </a:pPr>
                      <a:endParaRPr lang="ru-RU" sz="1600" b="1" dirty="0">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Запрещается использовать должностные полномочия в интересах политических партий, других общественных объединений, религиозных объединений и иных организаций, а также публично выражать отношение к указанным объединениям и организациям в качестве государственного служащего. Исключение составляют случаи, когда подобное публичное выражение отношения входит в должностные обязанности государственного служащего.</a:t>
                      </a:r>
                    </a:p>
                    <a:p>
                      <a:pPr algn="just">
                        <a:spcAft>
                          <a:spcPts val="0"/>
                        </a:spcAft>
                      </a:pPr>
                      <a:endParaRPr lang="ru-RU" sz="1600" b="1" dirty="0">
                        <a:effectLst/>
                        <a:latin typeface="+mn-lt"/>
                        <a:ea typeface="Times New Roman" panose="02020603050405020304" pitchFamily="18" charset="0"/>
                      </a:endParaRPr>
                    </a:p>
                  </a:txBody>
                  <a:tcPr marL="68580" marR="68580" marT="0" marB="0"/>
                </a:tc>
                <a:tc>
                  <a:txBody>
                    <a:bodyPr/>
                    <a:lstStyle/>
                    <a:p>
                      <a:pPr algn="l">
                        <a:spcAft>
                          <a:spcPts val="0"/>
                        </a:spcAft>
                      </a:pPr>
                      <a:r>
                        <a:rPr lang="ru-RU" sz="1600" b="1" dirty="0">
                          <a:solidFill>
                            <a:srgbClr val="000000"/>
                          </a:solidFill>
                          <a:effectLst/>
                          <a:latin typeface="+mn-lt"/>
                          <a:ea typeface="Times New Roman" panose="02020603050405020304" pitchFamily="18" charset="0"/>
                        </a:rPr>
                        <a:t>п.12 ч.1 ст.17 Федерального закона № 79-ФЗ</a:t>
                      </a:r>
                      <a:br>
                        <a:rPr lang="ru-RU" sz="1600" b="1" dirty="0">
                          <a:solidFill>
                            <a:srgbClr val="000000"/>
                          </a:solidFill>
                          <a:effectLst/>
                          <a:latin typeface="+mn-lt"/>
                          <a:ea typeface="Times New Roman" panose="02020603050405020304" pitchFamily="18" charset="0"/>
                        </a:rPr>
                      </a:br>
                      <a:endParaRPr lang="ru-RU" sz="1600" b="1" dirty="0">
                        <a:solidFill>
                          <a:srgbClr val="000000"/>
                        </a:solidFill>
                        <a:effectLst/>
                        <a:latin typeface="+mn-lt"/>
                        <a:ea typeface="Times New Roman" panose="02020603050405020304" pitchFamily="18" charset="0"/>
                      </a:endParaRPr>
                    </a:p>
                    <a:p>
                      <a:pPr algn="l">
                        <a:spcAft>
                          <a:spcPts val="0"/>
                        </a:spcAft>
                      </a:pPr>
                      <a:r>
                        <a:rPr lang="ru-RU" sz="1600" b="1" dirty="0">
                          <a:solidFill>
                            <a:srgbClr val="000000"/>
                          </a:solidFill>
                          <a:effectLst/>
                          <a:latin typeface="+mn-lt"/>
                          <a:ea typeface="Times New Roman" panose="02020603050405020304" pitchFamily="18" charset="0"/>
                        </a:rPr>
                        <a:t>п.13 ч.1 ст.17 Федерального закона № 79-ФЗ</a:t>
                      </a:r>
                      <a:endParaRPr lang="ru-RU" sz="1600" b="1" dirty="0">
                        <a:effectLst/>
                        <a:latin typeface="+mn-lt"/>
                        <a:ea typeface="Times New Roman" panose="02020603050405020304" pitchFamily="18" charset="0"/>
                      </a:endParaRP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17298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12100774"/>
              </p:ext>
            </p:extLst>
          </p:nvPr>
        </p:nvGraphicFramePr>
        <p:xfrm>
          <a:off x="0" y="0"/>
          <a:ext cx="9252520" cy="5905701"/>
        </p:xfrm>
        <a:graphic>
          <a:graphicData uri="http://schemas.openxmlformats.org/drawingml/2006/table">
            <a:tbl>
              <a:tblPr firstRow="1" bandRow="1">
                <a:tableStyleId>{C4B1156A-380E-4F78-BDF5-A606A8083BF9}</a:tableStyleId>
              </a:tblPr>
              <a:tblGrid>
                <a:gridCol w="51480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476672">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37635">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70477">
                <a:tc gridSpan="3">
                  <a:txBody>
                    <a:bodyPr/>
                    <a:lstStyle/>
                    <a:p>
                      <a:pPr algn="ctr"/>
                      <a:r>
                        <a:rPr lang="ru-RU" b="1" dirty="0">
                          <a:solidFill>
                            <a:srgbClr val="C00000"/>
                          </a:solidFill>
                        </a:rPr>
                        <a:t>Общественная, профсоюзная и государственная деятельность</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600" b="1" dirty="0">
                          <a:solidFill>
                            <a:srgbClr val="000000"/>
                          </a:solidFill>
                          <a:effectLst/>
                          <a:latin typeface="+mn-lt"/>
                          <a:ea typeface="Times New Roman" panose="02020603050405020304" pitchFamily="18" charset="0"/>
                        </a:rPr>
                        <a:t>Запрещается создавать в государственных органах структуры политических партий, других общественных и религиозных объединений или способствовать созданию указанных структур. Исключение составляют профессиональные союзы, ветеранские организации и иные органы общественной самодеятельности.</a:t>
                      </a:r>
                    </a:p>
                    <a:p>
                      <a:pPr algn="just">
                        <a:spcAft>
                          <a:spcPts val="0"/>
                        </a:spcAft>
                      </a:pPr>
                      <a:endParaRPr lang="ru-RU" sz="1600" b="1" dirty="0">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Гражданский служащий, замещающий должность гражданской службы категории «руководители», обязан не допускать случаи принуждения гражданских служащих к участию в деятельности политических партий, других общественных объединений и религиозных объединений.</a:t>
                      </a:r>
                    </a:p>
                  </a:txBody>
                  <a:tcPr marL="68580" marR="68580" marT="0" marB="0"/>
                </a:tc>
                <a:tc>
                  <a:txBody>
                    <a:bodyPr/>
                    <a:lstStyle/>
                    <a:p>
                      <a:pPr algn="just">
                        <a:lnSpc>
                          <a:spcPts val="1150"/>
                        </a:lnSpc>
                        <a:spcBef>
                          <a:spcPts val="1800"/>
                        </a:spcBef>
                        <a:spcAft>
                          <a:spcPts val="300"/>
                        </a:spcAft>
                      </a:pPr>
                      <a:endParaRPr lang="ru-RU" sz="1600" b="1" spc="-25" dirty="0">
                        <a:solidFill>
                          <a:srgbClr val="000000"/>
                        </a:solidFill>
                        <a:effectLst/>
                        <a:latin typeface="+mn-lt"/>
                        <a:ea typeface="Times New Roman" panose="02020603050405020304" pitchFamily="18" charset="0"/>
                      </a:endParaRPr>
                    </a:p>
                    <a:p>
                      <a:pPr algn="just">
                        <a:lnSpc>
                          <a:spcPts val="1150"/>
                        </a:lnSpc>
                        <a:spcBef>
                          <a:spcPts val="1800"/>
                        </a:spcBef>
                        <a:spcAft>
                          <a:spcPts val="300"/>
                        </a:spcAft>
                      </a:pPr>
                      <a:r>
                        <a:rPr lang="ru-RU" sz="1600" b="1" spc="-25" dirty="0">
                          <a:solidFill>
                            <a:srgbClr val="000000"/>
                          </a:solidFill>
                          <a:effectLst/>
                          <a:latin typeface="+mn-lt"/>
                          <a:ea typeface="Times New Roman" panose="02020603050405020304" pitchFamily="18" charset="0"/>
                        </a:rPr>
                        <a:t>п.14 ч.1 ст.17 Федерального закона № 79-ФЗ</a:t>
                      </a:r>
                      <a:br>
                        <a:rPr lang="ru-RU" sz="1600" b="1" spc="-25" dirty="0">
                          <a:solidFill>
                            <a:srgbClr val="000000"/>
                          </a:solidFill>
                          <a:effectLst/>
                          <a:latin typeface="+mn-lt"/>
                          <a:ea typeface="Times New Roman" panose="02020603050405020304" pitchFamily="18" charset="0"/>
                        </a:rPr>
                      </a:br>
                      <a:endParaRPr lang="ru-RU" sz="1600" b="1" spc="-25" dirty="0">
                        <a:solidFill>
                          <a:srgbClr val="000000"/>
                        </a:solidFill>
                        <a:effectLst/>
                        <a:latin typeface="+mn-lt"/>
                        <a:ea typeface="Times New Roman" panose="02020603050405020304" pitchFamily="18" charset="0"/>
                      </a:endParaRPr>
                    </a:p>
                    <a:p>
                      <a:pPr algn="just">
                        <a:lnSpc>
                          <a:spcPts val="1150"/>
                        </a:lnSpc>
                        <a:spcBef>
                          <a:spcPts val="1800"/>
                        </a:spcBef>
                        <a:spcAft>
                          <a:spcPts val="300"/>
                        </a:spcAft>
                      </a:pPr>
                      <a:endParaRPr lang="ru-RU" sz="1600" b="1" spc="-25" dirty="0">
                        <a:solidFill>
                          <a:srgbClr val="000000"/>
                        </a:solidFill>
                        <a:effectLst/>
                        <a:latin typeface="+mn-lt"/>
                        <a:ea typeface="Times New Roman" panose="02020603050405020304" pitchFamily="18" charset="0"/>
                      </a:endParaRPr>
                    </a:p>
                    <a:p>
                      <a:pPr algn="just">
                        <a:lnSpc>
                          <a:spcPts val="1150"/>
                        </a:lnSpc>
                        <a:spcBef>
                          <a:spcPts val="1800"/>
                        </a:spcBef>
                        <a:spcAft>
                          <a:spcPts val="300"/>
                        </a:spcAft>
                      </a:pPr>
                      <a:endParaRPr lang="ru-RU" sz="1600" b="1" spc="-25" dirty="0">
                        <a:solidFill>
                          <a:srgbClr val="000000"/>
                        </a:solidFill>
                        <a:effectLst/>
                        <a:latin typeface="+mn-lt"/>
                        <a:ea typeface="Times New Roman" panose="02020603050405020304" pitchFamily="18" charset="0"/>
                      </a:endParaRPr>
                    </a:p>
                    <a:p>
                      <a:pPr algn="just">
                        <a:lnSpc>
                          <a:spcPts val="1150"/>
                        </a:lnSpc>
                        <a:spcBef>
                          <a:spcPts val="1800"/>
                        </a:spcBef>
                        <a:spcAft>
                          <a:spcPts val="300"/>
                        </a:spcAft>
                      </a:pPr>
                      <a:r>
                        <a:rPr lang="ru-RU" sz="1600" b="1" spc="-25" dirty="0">
                          <a:effectLst/>
                          <a:latin typeface="+mn-lt"/>
                          <a:ea typeface="Times New Roman" panose="02020603050405020304" pitchFamily="18" charset="0"/>
                        </a:rPr>
                        <a:t>ч.2 ст.18 Федерального закона № 79-ФЗ</a:t>
                      </a: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3078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070723205"/>
              </p:ext>
            </p:extLst>
          </p:nvPr>
        </p:nvGraphicFramePr>
        <p:xfrm>
          <a:off x="0" y="0"/>
          <a:ext cx="9252520" cy="6605424"/>
        </p:xfrm>
        <a:graphic>
          <a:graphicData uri="http://schemas.openxmlformats.org/drawingml/2006/table">
            <a:tbl>
              <a:tblPr firstRow="1" bandRow="1">
                <a:tableStyleId>{C4B1156A-380E-4F78-BDF5-A606A8083BF9}</a:tableStyleId>
              </a:tblPr>
              <a:tblGrid>
                <a:gridCol w="5148064">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tblGrid>
              <a:tr h="476672">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37635">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70477">
                <a:tc gridSpan="3">
                  <a:txBody>
                    <a:bodyPr/>
                    <a:lstStyle/>
                    <a:p>
                      <a:pPr algn="ctr"/>
                      <a:r>
                        <a:rPr lang="ru-RU" b="1" dirty="0">
                          <a:solidFill>
                            <a:srgbClr val="C00000"/>
                          </a:solidFill>
                        </a:rPr>
                        <a:t>Общественная, профсоюзная и государственная деятельность</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600" b="1" dirty="0">
                          <a:solidFill>
                            <a:srgbClr val="000000"/>
                          </a:solidFill>
                          <a:effectLst/>
                          <a:latin typeface="+mn-lt"/>
                          <a:ea typeface="Times New Roman" panose="02020603050405020304" pitchFamily="18" charset="0"/>
                        </a:rPr>
                        <a:t>Гражданский служащий, замещающий должность гражданской службы категории «руководители» высшей группы должностей гражданской службы не может представлять интересы гражданских служащих в выборном профсоюзном органе данного государственного органа.</a:t>
                      </a:r>
                    </a:p>
                    <a:p>
                      <a:pPr algn="just">
                        <a:spcAft>
                          <a:spcPts val="0"/>
                        </a:spcAft>
                      </a:pPr>
                      <a:endParaRPr lang="ru-RU" sz="1600" b="1" dirty="0">
                        <a:solidFill>
                          <a:srgbClr val="000000"/>
                        </a:solidFill>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Запрещается замещать должность гражданской службы в случае:</a:t>
                      </a:r>
                    </a:p>
                    <a:p>
                      <a:pPr algn="just">
                        <a:spcAft>
                          <a:spcPts val="0"/>
                        </a:spcAft>
                      </a:pPr>
                      <a:r>
                        <a:rPr lang="ru-RU" sz="1600" b="1" dirty="0">
                          <a:effectLst/>
                          <a:latin typeface="+mn-lt"/>
                          <a:ea typeface="Times New Roman" panose="02020603050405020304" pitchFamily="18" charset="0"/>
                        </a:rPr>
                        <a:t> - избрания или назначения на государственную должность, за исключением случая, установленного частью второй статьи 6 Федерального конституционного закона от 17.12.1997 № 2-ФКЗ «О Правительстве Российской Федерации»;</a:t>
                      </a:r>
                    </a:p>
                    <a:p>
                      <a:pPr algn="just">
                        <a:spcAft>
                          <a:spcPts val="0"/>
                        </a:spcAft>
                      </a:pPr>
                      <a:r>
                        <a:rPr lang="ru-RU" sz="1600" b="1" dirty="0">
                          <a:effectLst/>
                          <a:latin typeface="+mn-lt"/>
                          <a:ea typeface="Times New Roman" panose="02020603050405020304" pitchFamily="18" charset="0"/>
                        </a:rPr>
                        <a:t>- избрания на выборную должность в органе местного самоуправления;</a:t>
                      </a:r>
                    </a:p>
                    <a:p>
                      <a:pPr algn="just">
                        <a:spcAft>
                          <a:spcPts val="0"/>
                        </a:spcAft>
                      </a:pPr>
                      <a:r>
                        <a:rPr lang="ru-RU" sz="1600" b="1" dirty="0">
                          <a:effectLst/>
                          <a:latin typeface="+mn-lt"/>
                          <a:ea typeface="Times New Roman" panose="02020603050405020304" pitchFamily="18" charset="0"/>
                        </a:rPr>
                        <a:t>- избрания на оплачиваемую выборную должность в органе профессионального союза, в том числе в выборном органе первичной профсоюзной организации, созданной в государственном органе.</a:t>
                      </a:r>
                    </a:p>
                    <a:p>
                      <a:pPr algn="just">
                        <a:spcAft>
                          <a:spcPts val="0"/>
                        </a:spcAft>
                      </a:pPr>
                      <a:endParaRPr lang="ru-RU" sz="1600" b="1" dirty="0">
                        <a:effectLst/>
                        <a:latin typeface="+mn-lt"/>
                        <a:ea typeface="Times New Roman" panose="02020603050405020304" pitchFamily="18" charset="0"/>
                      </a:endParaRPr>
                    </a:p>
                  </a:txBody>
                  <a:tcPr marL="68580" marR="68580" marT="0" marB="0"/>
                </a:tc>
                <a:tc>
                  <a:txBody>
                    <a:bodyPr/>
                    <a:lstStyle/>
                    <a:p>
                      <a:pPr algn="just">
                        <a:spcAft>
                          <a:spcPts val="0"/>
                        </a:spcAft>
                      </a:pPr>
                      <a:r>
                        <a:rPr lang="ru-RU" sz="1600" b="1" dirty="0">
                          <a:solidFill>
                            <a:srgbClr val="000000"/>
                          </a:solidFill>
                          <a:effectLst/>
                          <a:latin typeface="+mn-lt"/>
                          <a:ea typeface="Times New Roman" panose="02020603050405020304" pitchFamily="18" charset="0"/>
                        </a:rPr>
                        <a:t>ч.4 ст.15 Федерального закона № 79-ФЗ</a:t>
                      </a:r>
                      <a:br>
                        <a:rPr lang="ru-RU" sz="1600" b="1" dirty="0">
                          <a:solidFill>
                            <a:srgbClr val="000000"/>
                          </a:solidFill>
                          <a:effectLst/>
                          <a:latin typeface="+mn-lt"/>
                          <a:ea typeface="Times New Roman" panose="02020603050405020304" pitchFamily="18" charset="0"/>
                        </a:rPr>
                      </a:br>
                      <a:endParaRPr lang="ru-RU" sz="1600" b="1" dirty="0">
                        <a:solidFill>
                          <a:srgbClr val="000000"/>
                        </a:solidFill>
                        <a:effectLst/>
                        <a:latin typeface="+mn-lt"/>
                        <a:ea typeface="Times New Roman" panose="02020603050405020304" pitchFamily="18" charset="0"/>
                      </a:endParaRPr>
                    </a:p>
                    <a:p>
                      <a:pPr algn="just">
                        <a:spcAft>
                          <a:spcPts val="0"/>
                        </a:spcAft>
                      </a:pPr>
                      <a:endParaRPr lang="ru-RU" sz="1600" b="1" dirty="0">
                        <a:solidFill>
                          <a:srgbClr val="000000"/>
                        </a:solidFill>
                        <a:effectLst/>
                        <a:latin typeface="+mn-lt"/>
                        <a:ea typeface="Times New Roman" panose="02020603050405020304" pitchFamily="18" charset="0"/>
                      </a:endParaRPr>
                    </a:p>
                    <a:p>
                      <a:pPr algn="just">
                        <a:spcAft>
                          <a:spcPts val="0"/>
                        </a:spcAft>
                      </a:pPr>
                      <a:endParaRPr lang="ru-RU" sz="1600" b="1" dirty="0">
                        <a:solidFill>
                          <a:srgbClr val="000000"/>
                        </a:solidFill>
                        <a:effectLst/>
                        <a:latin typeface="+mn-lt"/>
                        <a:ea typeface="Times New Roman" panose="02020603050405020304" pitchFamily="18" charset="0"/>
                      </a:endParaRPr>
                    </a:p>
                    <a:p>
                      <a:pPr algn="just">
                        <a:spcAft>
                          <a:spcPts val="0"/>
                        </a:spcAft>
                      </a:pPr>
                      <a:endParaRPr lang="ru-RU" sz="1600" b="1" dirty="0">
                        <a:solidFill>
                          <a:srgbClr val="000000"/>
                        </a:solidFill>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п.2 ч.1 ст.17 Федерального закона № 79-ФЗ</a:t>
                      </a: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27346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60315774"/>
              </p:ext>
            </p:extLst>
          </p:nvPr>
        </p:nvGraphicFramePr>
        <p:xfrm>
          <a:off x="3127" y="116632"/>
          <a:ext cx="9140872" cy="6533416"/>
        </p:xfrm>
        <a:graphic>
          <a:graphicData uri="http://schemas.openxmlformats.org/drawingml/2006/table">
            <a:tbl>
              <a:tblPr firstRow="1" bandRow="1">
                <a:tableStyleId>{C4B1156A-380E-4F78-BDF5-A606A8083BF9}</a:tableStyleId>
              </a:tblPr>
              <a:tblGrid>
                <a:gridCol w="5085944">
                  <a:extLst>
                    <a:ext uri="{9D8B030D-6E8A-4147-A177-3AD203B41FA5}">
                      <a16:colId xmlns:a16="http://schemas.microsoft.com/office/drawing/2014/main" val="20000"/>
                    </a:ext>
                  </a:extLst>
                </a:gridCol>
                <a:gridCol w="2347590">
                  <a:extLst>
                    <a:ext uri="{9D8B030D-6E8A-4147-A177-3AD203B41FA5}">
                      <a16:colId xmlns:a16="http://schemas.microsoft.com/office/drawing/2014/main" val="20001"/>
                    </a:ext>
                  </a:extLst>
                </a:gridCol>
                <a:gridCol w="1707338">
                  <a:extLst>
                    <a:ext uri="{9D8B030D-6E8A-4147-A177-3AD203B41FA5}">
                      <a16:colId xmlns:a16="http://schemas.microsoft.com/office/drawing/2014/main" val="20002"/>
                    </a:ext>
                  </a:extLst>
                </a:gridCol>
              </a:tblGrid>
              <a:tr h="476672">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537635">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98469">
                <a:tc gridSpan="3">
                  <a:txBody>
                    <a:bodyPr/>
                    <a:lstStyle/>
                    <a:p>
                      <a:pPr algn="ctr"/>
                      <a:r>
                        <a:rPr lang="ru-RU" b="1" dirty="0">
                          <a:solidFill>
                            <a:srgbClr val="C00000"/>
                          </a:solidFill>
                        </a:rPr>
                        <a:t>Использование информации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4420917">
                <a:tc>
                  <a:txBody>
                    <a:bodyPr/>
                    <a:lstStyle/>
                    <a:p>
                      <a:pPr algn="just">
                        <a:spcAft>
                          <a:spcPts val="0"/>
                        </a:spcAft>
                      </a:pPr>
                      <a:r>
                        <a:rPr lang="ru-RU" sz="1600" b="1" dirty="0">
                          <a:solidFill>
                            <a:srgbClr val="000000"/>
                          </a:solidFill>
                          <a:effectLst/>
                          <a:latin typeface="+mn-lt"/>
                          <a:ea typeface="Times New Roman" panose="02020603050405020304" pitchFamily="18" charset="0"/>
                        </a:rPr>
                        <a:t>Гражданский служащий обязан не разглашать сведения, составляющие государственную и иную охраняемую федеральным законом тайну, а также сведения, ставшие известными государственному служащему в связи с исполнением должностных обязанностей, в том числе сведения, касающиеся частной жизни и здоровья граждан или затрагивающие их честь и достоинство.</a:t>
                      </a:r>
                    </a:p>
                    <a:p>
                      <a:pPr algn="just">
                        <a:spcAft>
                          <a:spcPts val="0"/>
                        </a:spcAft>
                      </a:pPr>
                      <a:r>
                        <a:rPr lang="ru-RU" sz="1600" b="1" dirty="0">
                          <a:effectLst/>
                          <a:latin typeface="+mn-lt"/>
                          <a:ea typeface="Times New Roman" panose="02020603050405020304" pitchFamily="18" charset="0"/>
                        </a:rPr>
                        <a:t>Запрещено разглашать или использовать в целях, не связанных с гражданской службой, сведения, отнесенные в соответствии с федеральным законом к сведениям конфиденциального характера, или служебную информацию, ставшие ему известными в связи с исполнением должностных обязанностей.</a:t>
                      </a:r>
                    </a:p>
                    <a:p>
                      <a:pPr algn="just">
                        <a:spcAft>
                          <a:spcPts val="0"/>
                        </a:spcAft>
                      </a:pPr>
                      <a:r>
                        <a:rPr lang="ru-RU" sz="1600" b="1" dirty="0">
                          <a:effectLst/>
                          <a:latin typeface="+mn-lt"/>
                          <a:ea typeface="Times New Roman" panose="02020603050405020304" pitchFamily="18" charset="0"/>
                        </a:rPr>
                        <a:t>Бывший гражданский служащий после увольнения с гражданской службы не вправе разглашать или использовать в интересах организаций либо физических лиц сведения конфиденциального характера или служебную информацию, ставшие ему известными в связи с исполнением должностных обязанностей.</a:t>
                      </a:r>
                    </a:p>
                  </a:txBody>
                  <a:tcPr marL="68580" marR="68580" marT="0" marB="0"/>
                </a:tc>
                <a:tc>
                  <a:txBody>
                    <a:bodyPr/>
                    <a:lstStyle/>
                    <a:p>
                      <a:pPr algn="l">
                        <a:spcAft>
                          <a:spcPts val="0"/>
                        </a:spcAft>
                      </a:pPr>
                      <a:r>
                        <a:rPr lang="ru-RU" sz="1600" b="1" dirty="0">
                          <a:solidFill>
                            <a:srgbClr val="000000"/>
                          </a:solidFill>
                          <a:effectLst/>
                          <a:latin typeface="+mn-lt"/>
                          <a:ea typeface="Times New Roman" panose="02020603050405020304" pitchFamily="18" charset="0"/>
                        </a:rPr>
                        <a:t>п.7 ч.1 ст.15 Федерального закона № 79-ФЗ</a:t>
                      </a:r>
                      <a:br>
                        <a:rPr lang="ru-RU" sz="1600" b="1" dirty="0">
                          <a:solidFill>
                            <a:srgbClr val="000000"/>
                          </a:solidFill>
                          <a:effectLst/>
                          <a:latin typeface="+mn-lt"/>
                          <a:ea typeface="Times New Roman" panose="02020603050405020304" pitchFamily="18" charset="0"/>
                        </a:rPr>
                      </a:br>
                      <a:endParaRPr lang="ru-RU" sz="1600" b="1" dirty="0">
                        <a:solidFill>
                          <a:srgbClr val="000000"/>
                        </a:solidFill>
                        <a:effectLst/>
                        <a:latin typeface="+mn-lt"/>
                        <a:ea typeface="Times New Roman" panose="02020603050405020304" pitchFamily="18" charset="0"/>
                      </a:endParaRPr>
                    </a:p>
                    <a:p>
                      <a:pPr algn="l">
                        <a:spcAft>
                          <a:spcPts val="0"/>
                        </a:spcAft>
                      </a:pPr>
                      <a:endParaRPr lang="ru-RU" sz="1600" b="1" dirty="0">
                        <a:solidFill>
                          <a:srgbClr val="000000"/>
                        </a:solidFill>
                        <a:effectLst/>
                        <a:latin typeface="+mn-lt"/>
                        <a:ea typeface="Times New Roman" panose="02020603050405020304" pitchFamily="18" charset="0"/>
                      </a:endParaRPr>
                    </a:p>
                    <a:p>
                      <a:pPr algn="l">
                        <a:spcAft>
                          <a:spcPts val="0"/>
                        </a:spcAft>
                      </a:pPr>
                      <a:endParaRPr lang="ru-RU" sz="1600" b="1" dirty="0">
                        <a:solidFill>
                          <a:srgbClr val="000000"/>
                        </a:solidFill>
                        <a:effectLst/>
                        <a:latin typeface="+mn-lt"/>
                        <a:ea typeface="Times New Roman" panose="02020603050405020304" pitchFamily="18" charset="0"/>
                      </a:endParaRPr>
                    </a:p>
                    <a:p>
                      <a:pPr algn="l">
                        <a:spcAft>
                          <a:spcPts val="0"/>
                        </a:spcAft>
                      </a:pPr>
                      <a:endParaRPr lang="ru-RU" sz="1600" b="1" dirty="0">
                        <a:solidFill>
                          <a:srgbClr val="000000"/>
                        </a:solidFill>
                        <a:effectLst/>
                        <a:latin typeface="+mn-lt"/>
                        <a:ea typeface="Times New Roman" panose="02020603050405020304" pitchFamily="18" charset="0"/>
                      </a:endParaRPr>
                    </a:p>
                    <a:p>
                      <a:pPr algn="l">
                        <a:spcAft>
                          <a:spcPts val="0"/>
                        </a:spcAft>
                      </a:pPr>
                      <a:endParaRPr lang="ru-RU" sz="1600" b="1" dirty="0">
                        <a:solidFill>
                          <a:srgbClr val="000000"/>
                        </a:solidFill>
                        <a:effectLst/>
                        <a:latin typeface="+mn-lt"/>
                        <a:ea typeface="Times New Roman" panose="02020603050405020304" pitchFamily="18" charset="0"/>
                      </a:endParaRPr>
                    </a:p>
                    <a:p>
                      <a:pPr algn="l">
                        <a:spcAft>
                          <a:spcPts val="0"/>
                        </a:spcAft>
                      </a:pPr>
                      <a:r>
                        <a:rPr lang="ru-RU" sz="1600" b="1" dirty="0">
                          <a:effectLst/>
                          <a:latin typeface="+mn-lt"/>
                          <a:ea typeface="Times New Roman" panose="02020603050405020304" pitchFamily="18" charset="0"/>
                        </a:rPr>
                        <a:t>п.9 ч.1 ст.17 Федерального закона № 79-ФЗ</a:t>
                      </a: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r>
                        <a:rPr lang="ru-RU" sz="1600" b="1" dirty="0">
                          <a:effectLst/>
                          <a:latin typeface="+mn-lt"/>
                          <a:ea typeface="Times New Roman" panose="02020603050405020304" pitchFamily="18" charset="0"/>
                        </a:rPr>
                        <a:t>ч.3 ст.17 Федерального закона № 79-ФЗ</a:t>
                      </a: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45145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41143307"/>
              </p:ext>
            </p:extLst>
          </p:nvPr>
        </p:nvGraphicFramePr>
        <p:xfrm>
          <a:off x="3127" y="116632"/>
          <a:ext cx="9140872" cy="6741369"/>
        </p:xfrm>
        <a:graphic>
          <a:graphicData uri="http://schemas.openxmlformats.org/drawingml/2006/table">
            <a:tbl>
              <a:tblPr firstRow="1" bandRow="1">
                <a:tableStyleId>{C4B1156A-380E-4F78-BDF5-A606A8083BF9}</a:tableStyleId>
              </a:tblPr>
              <a:tblGrid>
                <a:gridCol w="5085944">
                  <a:extLst>
                    <a:ext uri="{9D8B030D-6E8A-4147-A177-3AD203B41FA5}">
                      <a16:colId xmlns:a16="http://schemas.microsoft.com/office/drawing/2014/main" val="20000"/>
                    </a:ext>
                  </a:extLst>
                </a:gridCol>
                <a:gridCol w="2347590">
                  <a:extLst>
                    <a:ext uri="{9D8B030D-6E8A-4147-A177-3AD203B41FA5}">
                      <a16:colId xmlns:a16="http://schemas.microsoft.com/office/drawing/2014/main" val="20001"/>
                    </a:ext>
                  </a:extLst>
                </a:gridCol>
                <a:gridCol w="1707338">
                  <a:extLst>
                    <a:ext uri="{9D8B030D-6E8A-4147-A177-3AD203B41FA5}">
                      <a16:colId xmlns:a16="http://schemas.microsoft.com/office/drawing/2014/main" val="20002"/>
                    </a:ext>
                  </a:extLst>
                </a:gridCol>
              </a:tblGrid>
              <a:tr h="550838">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21287">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0468">
                <a:tc gridSpan="3">
                  <a:txBody>
                    <a:bodyPr/>
                    <a:lstStyle/>
                    <a:p>
                      <a:pPr algn="ctr"/>
                      <a:r>
                        <a:rPr lang="ru-RU" b="1" dirty="0">
                          <a:solidFill>
                            <a:srgbClr val="C00000"/>
                          </a:solidFill>
                        </a:rPr>
                        <a:t>Использование информации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5108776">
                <a:tc>
                  <a:txBody>
                    <a:bodyPr/>
                    <a:lstStyle/>
                    <a:p>
                      <a:pPr algn="just">
                        <a:spcAft>
                          <a:spcPts val="0"/>
                        </a:spcAft>
                      </a:pPr>
                      <a:r>
                        <a:rPr lang="ru-RU" sz="1600" b="1" dirty="0">
                          <a:solidFill>
                            <a:srgbClr val="000000"/>
                          </a:solidFill>
                          <a:effectLst/>
                          <a:latin typeface="+mn-lt"/>
                          <a:ea typeface="Times New Roman" panose="02020603050405020304" pitchFamily="18" charset="0"/>
                        </a:rPr>
                        <a:t>Запрещено </a:t>
                      </a:r>
                      <a:r>
                        <a:rPr lang="ru-RU" sz="1600" b="1" dirty="0">
                          <a:effectLst/>
                          <a:latin typeface="+mn-lt"/>
                          <a:ea typeface="Times New Roman" panose="02020603050405020304" pitchFamily="18" charset="0"/>
                        </a:rPr>
                        <a:t>допускать публичные высказывания, суждения и оценки, в том числе в средствах массовой информации, в отношении деятельности государственных органов, их руководителей, включая решения вышестоящего государственного органа либо государственного органа, в котором гражданский служащий замещает должность гражданской службы, если это не входит в его должностные обязанности.</a:t>
                      </a:r>
                    </a:p>
                  </a:txBody>
                  <a:tcPr marL="68580" marR="68580" marT="0" marB="0"/>
                </a:tc>
                <a:tc>
                  <a:txBody>
                    <a:bodyPr/>
                    <a:lstStyle/>
                    <a:p>
                      <a:pPr algn="l">
                        <a:spcAft>
                          <a:spcPts val="0"/>
                        </a:spcAft>
                      </a:pPr>
                      <a:r>
                        <a:rPr lang="ru-RU" sz="1600" b="1" dirty="0">
                          <a:solidFill>
                            <a:srgbClr val="000000"/>
                          </a:solidFill>
                          <a:effectLst/>
                          <a:latin typeface="+mn-lt"/>
                          <a:ea typeface="Times New Roman" panose="02020603050405020304" pitchFamily="18" charset="0"/>
                        </a:rPr>
                        <a:t>п.10 ч.1 ст.17 Федерального закона № 79-ФЗ</a:t>
                      </a:r>
                      <a:br>
                        <a:rPr lang="ru-RU" sz="1600" b="1" dirty="0">
                          <a:solidFill>
                            <a:srgbClr val="000000"/>
                          </a:solidFill>
                          <a:effectLst/>
                          <a:latin typeface="+mn-lt"/>
                          <a:ea typeface="Times New Roman" panose="02020603050405020304" pitchFamily="18" charset="0"/>
                        </a:rPr>
                      </a:br>
                      <a:endParaRPr lang="ru-RU" sz="1600" b="1" dirty="0">
                        <a:effectLst/>
                        <a:latin typeface="+mn-lt"/>
                        <a:ea typeface="Times New Roman" panose="02020603050405020304" pitchFamily="18" charset="0"/>
                      </a:endParaRP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326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13297014"/>
              </p:ext>
            </p:extLst>
          </p:nvPr>
        </p:nvGraphicFramePr>
        <p:xfrm>
          <a:off x="3127" y="116632"/>
          <a:ext cx="9140872" cy="6741369"/>
        </p:xfrm>
        <a:graphic>
          <a:graphicData uri="http://schemas.openxmlformats.org/drawingml/2006/table">
            <a:tbl>
              <a:tblPr firstRow="1" bandRow="1">
                <a:tableStyleId>{C4B1156A-380E-4F78-BDF5-A606A8083BF9}</a:tableStyleId>
              </a:tblPr>
              <a:tblGrid>
                <a:gridCol w="5085944">
                  <a:extLst>
                    <a:ext uri="{9D8B030D-6E8A-4147-A177-3AD203B41FA5}">
                      <a16:colId xmlns:a16="http://schemas.microsoft.com/office/drawing/2014/main" val="20000"/>
                    </a:ext>
                  </a:extLst>
                </a:gridCol>
                <a:gridCol w="2347590">
                  <a:extLst>
                    <a:ext uri="{9D8B030D-6E8A-4147-A177-3AD203B41FA5}">
                      <a16:colId xmlns:a16="http://schemas.microsoft.com/office/drawing/2014/main" val="20001"/>
                    </a:ext>
                  </a:extLst>
                </a:gridCol>
                <a:gridCol w="1707338">
                  <a:extLst>
                    <a:ext uri="{9D8B030D-6E8A-4147-A177-3AD203B41FA5}">
                      <a16:colId xmlns:a16="http://schemas.microsoft.com/office/drawing/2014/main" val="20002"/>
                    </a:ext>
                  </a:extLst>
                </a:gridCol>
              </a:tblGrid>
              <a:tr h="550838">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21287">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0468">
                <a:tc gridSpan="3">
                  <a:txBody>
                    <a:bodyPr/>
                    <a:lstStyle/>
                    <a:p>
                      <a:pPr algn="ctr"/>
                      <a:r>
                        <a:rPr lang="ru-RU" b="1" dirty="0">
                          <a:solidFill>
                            <a:srgbClr val="C00000"/>
                          </a:solidFill>
                        </a:rPr>
                        <a:t>Использование государственного имущества</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5108776">
                <a:tc>
                  <a:txBody>
                    <a:bodyPr/>
                    <a:lstStyle/>
                    <a:p>
                      <a:pPr algn="just">
                        <a:spcAft>
                          <a:spcPts val="0"/>
                        </a:spcAft>
                      </a:pPr>
                      <a:r>
                        <a:rPr lang="ru-RU" sz="1600" b="1" dirty="0">
                          <a:solidFill>
                            <a:srgbClr val="000000"/>
                          </a:solidFill>
                          <a:effectLst/>
                          <a:latin typeface="+mn-lt"/>
                          <a:ea typeface="Times New Roman" panose="02020603050405020304" pitchFamily="18" charset="0"/>
                        </a:rPr>
                        <a:t>Запрещается использовать в целях, не связанных с исполнением должностных обязанностей, средства материально-технического и иного обеспечения, другое государственное имущество, а также предавать их другим лицам.</a:t>
                      </a:r>
                    </a:p>
                    <a:p>
                      <a:pPr algn="just">
                        <a:spcAft>
                          <a:spcPts val="0"/>
                        </a:spcAft>
                      </a:pPr>
                      <a:endParaRPr lang="ru-RU" sz="1600" b="1" dirty="0">
                        <a:solidFill>
                          <a:srgbClr val="000000"/>
                        </a:solidFill>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Гражданский служащий обязан беречь государственное имущество, в том числе предоставленное ему для исполнения должностных обязанностей.</a:t>
                      </a:r>
                    </a:p>
                  </a:txBody>
                  <a:tcPr marL="68580" marR="68580" marT="0" marB="0"/>
                </a:tc>
                <a:tc>
                  <a:txBody>
                    <a:bodyPr/>
                    <a:lstStyle/>
                    <a:p>
                      <a:pPr algn="l">
                        <a:spcAft>
                          <a:spcPts val="0"/>
                        </a:spcAft>
                      </a:pPr>
                      <a:r>
                        <a:rPr lang="ru-RU" sz="1600" b="1" dirty="0">
                          <a:solidFill>
                            <a:srgbClr val="000000"/>
                          </a:solidFill>
                          <a:effectLst/>
                          <a:latin typeface="+mn-lt"/>
                          <a:ea typeface="Times New Roman" panose="02020603050405020304" pitchFamily="18" charset="0"/>
                        </a:rPr>
                        <a:t>п.8 ч.1 ст.17 Федерального закона № 79-ФЗ</a:t>
                      </a: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722711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804829883"/>
              </p:ext>
            </p:extLst>
          </p:nvPr>
        </p:nvGraphicFramePr>
        <p:xfrm>
          <a:off x="3127" y="116632"/>
          <a:ext cx="9140872" cy="6741369"/>
        </p:xfrm>
        <a:graphic>
          <a:graphicData uri="http://schemas.openxmlformats.org/drawingml/2006/table">
            <a:tbl>
              <a:tblPr firstRow="1" bandRow="1">
                <a:tableStyleId>{C4B1156A-380E-4F78-BDF5-A606A8083BF9}</a:tableStyleId>
              </a:tblPr>
              <a:tblGrid>
                <a:gridCol w="5085944">
                  <a:extLst>
                    <a:ext uri="{9D8B030D-6E8A-4147-A177-3AD203B41FA5}">
                      <a16:colId xmlns:a16="http://schemas.microsoft.com/office/drawing/2014/main" val="20000"/>
                    </a:ext>
                  </a:extLst>
                </a:gridCol>
                <a:gridCol w="2347590">
                  <a:extLst>
                    <a:ext uri="{9D8B030D-6E8A-4147-A177-3AD203B41FA5}">
                      <a16:colId xmlns:a16="http://schemas.microsoft.com/office/drawing/2014/main" val="20001"/>
                    </a:ext>
                  </a:extLst>
                </a:gridCol>
                <a:gridCol w="1707338">
                  <a:extLst>
                    <a:ext uri="{9D8B030D-6E8A-4147-A177-3AD203B41FA5}">
                      <a16:colId xmlns:a16="http://schemas.microsoft.com/office/drawing/2014/main" val="20002"/>
                    </a:ext>
                  </a:extLst>
                </a:gridCol>
              </a:tblGrid>
              <a:tr h="550838">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21287">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0468">
                <a:tc gridSpan="3">
                  <a:txBody>
                    <a:bodyPr/>
                    <a:lstStyle/>
                    <a:p>
                      <a:pPr algn="ctr"/>
                      <a:r>
                        <a:rPr lang="ru-RU" b="1" dirty="0">
                          <a:solidFill>
                            <a:srgbClr val="C00000"/>
                          </a:solidFill>
                        </a:rPr>
                        <a:t>Родственные связи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5108776">
                <a:tc>
                  <a:txBody>
                    <a:bodyPr/>
                    <a:lstStyle/>
                    <a:p>
                      <a:pPr algn="just">
                        <a:spcAft>
                          <a:spcPts val="0"/>
                        </a:spcAft>
                      </a:pPr>
                      <a:r>
                        <a:rPr lang="ru-RU" sz="1800" b="1">
                          <a:solidFill>
                            <a:srgbClr val="000000"/>
                          </a:solidFill>
                          <a:effectLst/>
                          <a:latin typeface="+mn-lt"/>
                          <a:ea typeface="Times New Roman" panose="02020603050405020304" pitchFamily="18" charset="0"/>
                        </a:rPr>
                        <a:t>Гражданин не может быть принят на гражданскую службу, а гражданский служащий не может находиться на гражданской службе в случае близкого родства или свойства (родители, супруги, дети, братья, сестры, а также братья, сестры, родители и дети супругов) с государственным служащим, если замещение должности государственной службы связано с непосредственной подчиненностью или подконтрольностью одного из них другому.</a:t>
                      </a:r>
                      <a:endParaRPr lang="ru-RU" sz="1800" b="1">
                        <a:effectLst/>
                        <a:latin typeface="+mn-lt"/>
                        <a:ea typeface="Times New Roman" panose="02020603050405020304" pitchFamily="18" charset="0"/>
                      </a:endParaRPr>
                    </a:p>
                  </a:txBody>
                  <a:tcPr marL="68580" marR="68580" marT="0" marB="0"/>
                </a:tc>
                <a:tc>
                  <a:txBody>
                    <a:bodyPr/>
                    <a:lstStyle/>
                    <a:p>
                      <a:pPr algn="l">
                        <a:spcAft>
                          <a:spcPts val="0"/>
                        </a:spcAft>
                      </a:pPr>
                      <a:r>
                        <a:rPr lang="ru-RU" sz="1800" b="1" dirty="0">
                          <a:solidFill>
                            <a:srgbClr val="000000"/>
                          </a:solidFill>
                          <a:effectLst/>
                          <a:latin typeface="+mn-lt"/>
                          <a:ea typeface="Times New Roman" panose="02020603050405020304" pitchFamily="18" charset="0"/>
                        </a:rPr>
                        <a:t>п.5 ч.1 ст.16 Федерального закона № 79-ФЗ</a:t>
                      </a:r>
                      <a:br>
                        <a:rPr lang="ru-RU" sz="1800" b="1" dirty="0">
                          <a:solidFill>
                            <a:srgbClr val="000000"/>
                          </a:solidFill>
                          <a:effectLst/>
                          <a:latin typeface="+mn-lt"/>
                          <a:ea typeface="Times New Roman" panose="02020603050405020304" pitchFamily="18" charset="0"/>
                        </a:rPr>
                      </a:br>
                      <a:endParaRPr lang="ru-RU" sz="1800" b="1" dirty="0">
                        <a:effectLst/>
                        <a:latin typeface="+mn-lt"/>
                        <a:ea typeface="Times New Roman" panose="02020603050405020304" pitchFamily="18" charset="0"/>
                      </a:endParaRP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51175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536590859"/>
              </p:ext>
            </p:extLst>
          </p:nvPr>
        </p:nvGraphicFramePr>
        <p:xfrm>
          <a:off x="3127" y="116632"/>
          <a:ext cx="9140872" cy="6741369"/>
        </p:xfrm>
        <a:graphic>
          <a:graphicData uri="http://schemas.openxmlformats.org/drawingml/2006/table">
            <a:tbl>
              <a:tblPr firstRow="1" bandRow="1">
                <a:tableStyleId>{C4B1156A-380E-4F78-BDF5-A606A8083BF9}</a:tableStyleId>
              </a:tblPr>
              <a:tblGrid>
                <a:gridCol w="4640881">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411759">
                  <a:extLst>
                    <a:ext uri="{9D8B030D-6E8A-4147-A177-3AD203B41FA5}">
                      <a16:colId xmlns:a16="http://schemas.microsoft.com/office/drawing/2014/main" val="20002"/>
                    </a:ext>
                  </a:extLst>
                </a:gridCol>
              </a:tblGrid>
              <a:tr h="550838">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21287">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0468">
                <a:tc gridSpan="3">
                  <a:txBody>
                    <a:bodyPr/>
                    <a:lstStyle/>
                    <a:p>
                      <a:pPr algn="ctr"/>
                      <a:r>
                        <a:rPr lang="ru-RU" b="1" dirty="0">
                          <a:solidFill>
                            <a:srgbClr val="C00000"/>
                          </a:solidFill>
                        </a:rPr>
                        <a:t>Гражданство </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5108776">
                <a:tc>
                  <a:txBody>
                    <a:bodyPr/>
                    <a:lstStyle/>
                    <a:p>
                      <a:pPr algn="just">
                        <a:spcAft>
                          <a:spcPts val="0"/>
                        </a:spcAft>
                      </a:pPr>
                      <a:r>
                        <a:rPr lang="ru-RU" sz="1800" b="1" dirty="0">
                          <a:solidFill>
                            <a:srgbClr val="000000"/>
                          </a:solidFill>
                          <a:effectLst/>
                          <a:latin typeface="+mn-lt"/>
                          <a:ea typeface="Times New Roman" panose="02020603050405020304" pitchFamily="18" charset="0"/>
                        </a:rPr>
                        <a:t>Гражданин не может быть принят на гражданскую службу, а гражданский служащий не может находиться на гражданской службе в случае:</a:t>
                      </a:r>
                    </a:p>
                    <a:p>
                      <a:pPr marL="285750" indent="-285750" algn="just">
                        <a:spcAft>
                          <a:spcPts val="0"/>
                        </a:spcAft>
                        <a:buFontTx/>
                        <a:buChar char="-"/>
                      </a:pPr>
                      <a:r>
                        <a:rPr lang="ru-RU" sz="1800" b="1" dirty="0">
                          <a:effectLst/>
                          <a:latin typeface="+mn-lt"/>
                          <a:ea typeface="Times New Roman" panose="02020603050405020304" pitchFamily="18" charset="0"/>
                        </a:rPr>
                        <a:t>выхода из гражданства Российской Федерации или приобретения гражданства другого государства;</a:t>
                      </a:r>
                    </a:p>
                    <a:p>
                      <a:pPr marL="285750" indent="-285750" algn="just">
                        <a:spcAft>
                          <a:spcPts val="0"/>
                        </a:spcAft>
                        <a:buFontTx/>
                        <a:buChar char="-"/>
                      </a:pPr>
                      <a:r>
                        <a:rPr lang="ru-RU" sz="1800" b="1" dirty="0">
                          <a:effectLst/>
                          <a:latin typeface="+mn-lt"/>
                          <a:ea typeface="Times New Roman" panose="02020603050405020304" pitchFamily="18" charset="0"/>
                        </a:rPr>
                        <a:t>наличия гражданства другого государства (других государств), если иное не предусмотрено международным договором Российской Федерации.</a:t>
                      </a:r>
                    </a:p>
                    <a:p>
                      <a:pPr marL="0" indent="0" algn="just">
                        <a:spcAft>
                          <a:spcPts val="0"/>
                        </a:spcAft>
                        <a:buFontTx/>
                        <a:buNone/>
                      </a:pPr>
                      <a:r>
                        <a:rPr lang="ru-RU" sz="1800" b="1" dirty="0">
                          <a:effectLst/>
                          <a:latin typeface="+mn-lt"/>
                          <a:ea typeface="Times New Roman" panose="02020603050405020304" pitchFamily="18" charset="0"/>
                        </a:rPr>
                        <a:t>Гражданский служащий обязан сообщать о выходе из гражданства Российской Федерации или о приобретении гражданства другого государства в день выхода из гражданства Российской Федерации или в день приобретения гражданства другого государства.</a:t>
                      </a:r>
                    </a:p>
                  </a:txBody>
                  <a:tcPr marL="68580" marR="68580" marT="0" marB="0"/>
                </a:tc>
                <a:tc>
                  <a:txBody>
                    <a:bodyPr/>
                    <a:lstStyle/>
                    <a:p>
                      <a:pPr algn="l">
                        <a:spcAft>
                          <a:spcPts val="0"/>
                        </a:spcAft>
                      </a:pPr>
                      <a:r>
                        <a:rPr lang="ru-RU" sz="1800" b="1" dirty="0">
                          <a:solidFill>
                            <a:srgbClr val="000000"/>
                          </a:solidFill>
                          <a:effectLst/>
                          <a:latin typeface="+mn-lt"/>
                          <a:ea typeface="Times New Roman" panose="02020603050405020304" pitchFamily="18" charset="0"/>
                        </a:rPr>
                        <a:t>п.6 ч.1 ст.16 Федерального закона № 79-ФЗ;</a:t>
                      </a:r>
                    </a:p>
                    <a:p>
                      <a:pPr algn="l">
                        <a:spcAft>
                          <a:spcPts val="0"/>
                        </a:spcAft>
                      </a:pPr>
                      <a:r>
                        <a:rPr lang="ru-RU" sz="1800" b="1" dirty="0">
                          <a:effectLst/>
                          <a:latin typeface="+mn-lt"/>
                          <a:ea typeface="Times New Roman" panose="02020603050405020304" pitchFamily="18" charset="0"/>
                        </a:rPr>
                        <a:t>п.7 ч.1 ст.16 Федерального закона № 79-ФЗ;</a:t>
                      </a:r>
                    </a:p>
                    <a:p>
                      <a:pPr algn="l">
                        <a:spcAft>
                          <a:spcPts val="0"/>
                        </a:spcAft>
                      </a:pPr>
                      <a:r>
                        <a:rPr lang="ru-RU" sz="1800" b="1" dirty="0">
                          <a:effectLst/>
                          <a:latin typeface="+mn-lt"/>
                          <a:ea typeface="Times New Roman" panose="02020603050405020304" pitchFamily="18" charset="0"/>
                        </a:rPr>
                        <a:t>п.10 ч.1 ст.15 Федерального закона № 79-ФЗ</a:t>
                      </a:r>
                    </a:p>
                  </a:txBody>
                  <a:tcPr marL="68580" marR="68580" marT="0" marB="0"/>
                </a:tc>
                <a:tc>
                  <a:txBody>
                    <a:bodyPr/>
                    <a:lstStyle/>
                    <a:p>
                      <a:pPr algn="just"/>
                      <a:r>
                        <a:rPr lang="ru-RU" b="1" dirty="0"/>
                        <a:t>Письменно проинформировать представителя нанимателя:</a:t>
                      </a:r>
                    </a:p>
                    <a:p>
                      <a:pPr algn="just"/>
                      <a:r>
                        <a:rPr lang="ru-RU" b="1" dirty="0"/>
                        <a:t>о выходе из гражданства РФ – в день выхода из гражданства РФ;</a:t>
                      </a:r>
                    </a:p>
                    <a:p>
                      <a:pPr algn="just"/>
                      <a:r>
                        <a:rPr lang="ru-RU" b="1" dirty="0"/>
                        <a:t>о приобретении гражданства другого государства – в день приобретения гражданства другого государства.</a:t>
                      </a:r>
                    </a:p>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364921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72494665"/>
              </p:ext>
            </p:extLst>
          </p:nvPr>
        </p:nvGraphicFramePr>
        <p:xfrm>
          <a:off x="3127" y="116632"/>
          <a:ext cx="9140872" cy="6741369"/>
        </p:xfrm>
        <a:graphic>
          <a:graphicData uri="http://schemas.openxmlformats.org/drawingml/2006/table">
            <a:tbl>
              <a:tblPr firstRow="1" bandRow="1">
                <a:tableStyleId>{C4B1156A-380E-4F78-BDF5-A606A8083BF9}</a:tableStyleId>
              </a:tblPr>
              <a:tblGrid>
                <a:gridCol w="4064817">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3131839">
                  <a:extLst>
                    <a:ext uri="{9D8B030D-6E8A-4147-A177-3AD203B41FA5}">
                      <a16:colId xmlns:a16="http://schemas.microsoft.com/office/drawing/2014/main" val="20002"/>
                    </a:ext>
                  </a:extLst>
                </a:gridCol>
              </a:tblGrid>
              <a:tr h="550838">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21287">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0468">
                <a:tc gridSpan="3">
                  <a:txBody>
                    <a:bodyPr/>
                    <a:lstStyle/>
                    <a:p>
                      <a:pPr algn="ctr"/>
                      <a:r>
                        <a:rPr lang="ru-RU" b="1" dirty="0">
                          <a:solidFill>
                            <a:srgbClr val="C00000"/>
                          </a:solidFill>
                        </a:rPr>
                        <a:t>Исполнение должностных обязанностей</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5108776">
                <a:tc>
                  <a:txBody>
                    <a:bodyPr/>
                    <a:lstStyle/>
                    <a:p>
                      <a:pPr algn="just">
                        <a:spcAft>
                          <a:spcPts val="0"/>
                        </a:spcAft>
                      </a:pPr>
                      <a:r>
                        <a:rPr lang="ru-RU" sz="1600" b="1" dirty="0">
                          <a:solidFill>
                            <a:srgbClr val="000000"/>
                          </a:solidFill>
                          <a:effectLst/>
                          <a:latin typeface="+mn-lt"/>
                          <a:ea typeface="Times New Roman" panose="02020603050405020304" pitchFamily="18" charset="0"/>
                        </a:rPr>
                        <a:t>Гражданский служащий обязан:</a:t>
                      </a:r>
                    </a:p>
                    <a:p>
                      <a:pPr algn="just">
                        <a:spcAft>
                          <a:spcPts val="0"/>
                        </a:spcAft>
                      </a:pPr>
                      <a:r>
                        <a:rPr lang="ru-RU" sz="1600" b="1" dirty="0">
                          <a:solidFill>
                            <a:srgbClr val="000000"/>
                          </a:solidFill>
                          <a:effectLst/>
                          <a:latin typeface="+mn-lt"/>
                          <a:ea typeface="Times New Roman" panose="02020603050405020304" pitchFamily="18" charset="0"/>
                        </a:rPr>
                        <a:t>- исполнять должностные обязанности в соответствии с должностным регламентом.</a:t>
                      </a:r>
                    </a:p>
                    <a:p>
                      <a:pPr algn="just">
                        <a:spcAft>
                          <a:spcPts val="0"/>
                        </a:spcAft>
                      </a:pPr>
                      <a:r>
                        <a:rPr lang="ru-RU" sz="1600" b="1" dirty="0">
                          <a:effectLst/>
                          <a:latin typeface="+mn-lt"/>
                          <a:ea typeface="Times New Roman" panose="02020603050405020304" pitchFamily="18" charset="0"/>
                        </a:rPr>
                        <a:t>- исполнять поручения соответствующих руководителей, данные в пределах их полномочий, установленных законодательством Российской Федерации.</a:t>
                      </a:r>
                    </a:p>
                    <a:p>
                      <a:pPr algn="just">
                        <a:spcAft>
                          <a:spcPts val="0"/>
                        </a:spcAft>
                      </a:pPr>
                      <a:r>
                        <a:rPr lang="ru-RU" sz="1600" b="1" dirty="0">
                          <a:effectLst/>
                          <a:latin typeface="+mn-lt"/>
                          <a:ea typeface="Times New Roman" panose="02020603050405020304" pitchFamily="18" charset="0"/>
                        </a:rPr>
                        <a:t>- соблюдать при исполнении должностных обязанностей права и законные интересы граждан и организаций.</a:t>
                      </a:r>
                    </a:p>
                    <a:p>
                      <a:pPr algn="just">
                        <a:spcAft>
                          <a:spcPts val="0"/>
                        </a:spcAft>
                      </a:pPr>
                      <a:r>
                        <a:rPr lang="ru-RU" sz="1600" b="1" dirty="0">
                          <a:effectLst/>
                          <a:latin typeface="+mn-lt"/>
                          <a:ea typeface="Times New Roman" panose="02020603050405020304" pitchFamily="18" charset="0"/>
                        </a:rPr>
                        <a:t>- соблюдать служебный распорядок государственного органа.</a:t>
                      </a:r>
                    </a:p>
                    <a:p>
                      <a:pPr algn="just">
                        <a:spcAft>
                          <a:spcPts val="0"/>
                        </a:spcAft>
                      </a:pPr>
                      <a:r>
                        <a:rPr lang="ru-RU" sz="1600" b="1" dirty="0">
                          <a:effectLst/>
                          <a:latin typeface="+mn-lt"/>
                          <a:ea typeface="Times New Roman" panose="02020603050405020304" pitchFamily="18" charset="0"/>
                        </a:rPr>
                        <a:t>- поддерживать уровень квалификации, необходимый для надлежащего исполнения должностных обязанностей.</a:t>
                      </a:r>
                    </a:p>
                    <a:p>
                      <a:pPr algn="just">
                        <a:spcAft>
                          <a:spcPts val="0"/>
                        </a:spcAft>
                      </a:pPr>
                      <a:r>
                        <a:rPr lang="ru-RU" sz="1600" b="1" dirty="0">
                          <a:effectLst/>
                          <a:latin typeface="+mn-lt"/>
                          <a:ea typeface="Times New Roman" panose="02020603050405020304" pitchFamily="18" charset="0"/>
                        </a:rPr>
                        <a:t>Гражданский служащий </a:t>
                      </a:r>
                      <a:r>
                        <a:rPr lang="ru-RU" sz="1600" b="1" u="sng" dirty="0">
                          <a:effectLst/>
                          <a:latin typeface="+mn-lt"/>
                          <a:ea typeface="Times New Roman" panose="02020603050405020304" pitchFamily="18" charset="0"/>
                        </a:rPr>
                        <a:t>не вправе исполнять данное ему неправомерное </a:t>
                      </a:r>
                      <a:r>
                        <a:rPr lang="ru-RU" sz="1600" b="1" dirty="0">
                          <a:effectLst/>
                          <a:latin typeface="+mn-lt"/>
                          <a:ea typeface="Times New Roman" panose="02020603050405020304" pitchFamily="18" charset="0"/>
                        </a:rPr>
                        <a:t>поручение. </a:t>
                      </a:r>
                    </a:p>
                  </a:txBody>
                  <a:tcPr marL="68580" marR="68580" marT="0" marB="0"/>
                </a:tc>
                <a:tc>
                  <a:txBody>
                    <a:bodyPr/>
                    <a:lstStyle/>
                    <a:p>
                      <a:pPr algn="l">
                        <a:spcAft>
                          <a:spcPts val="0"/>
                        </a:spcAft>
                      </a:pPr>
                      <a:r>
                        <a:rPr lang="ru-RU" sz="1600" b="1" dirty="0">
                          <a:solidFill>
                            <a:srgbClr val="000000"/>
                          </a:solidFill>
                          <a:effectLst/>
                          <a:latin typeface="+mn-lt"/>
                          <a:ea typeface="Times New Roman" panose="02020603050405020304" pitchFamily="18" charset="0"/>
                        </a:rPr>
                        <a:t>п.2-6 ч.1 ст.15 Федерального закона № 79-ФЗ</a:t>
                      </a: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endParaRPr lang="ru-RU" sz="1600" b="1" dirty="0">
                        <a:effectLst/>
                        <a:latin typeface="+mn-lt"/>
                        <a:ea typeface="Times New Roman" panose="02020603050405020304" pitchFamily="18" charset="0"/>
                      </a:endParaRPr>
                    </a:p>
                    <a:p>
                      <a:pPr algn="l">
                        <a:spcAft>
                          <a:spcPts val="0"/>
                        </a:spcAft>
                      </a:pPr>
                      <a:r>
                        <a:rPr lang="ru-RU" sz="1600" b="1" dirty="0">
                          <a:effectLst/>
                          <a:latin typeface="+mn-lt"/>
                          <a:ea typeface="Times New Roman" panose="02020603050405020304" pitchFamily="18" charset="0"/>
                        </a:rPr>
                        <a:t>ч.2 ст.15 Федерального закона № 79-ФЗ</a:t>
                      </a:r>
                    </a:p>
                  </a:txBody>
                  <a:tcPr marL="68580" marR="68580" marT="0" marB="0"/>
                </a:tc>
                <a:tc>
                  <a:txBody>
                    <a:bodyPr/>
                    <a:lstStyle/>
                    <a:p>
                      <a:pPr algn="just"/>
                      <a:r>
                        <a:rPr lang="ru-RU" sz="1600" b="1" dirty="0"/>
                        <a:t>При получении от соотв. руководителя поручения, являющегося, по мнению гражданского служащего, неправомерным, гражданский служащий должен представить в </a:t>
                      </a:r>
                      <a:r>
                        <a:rPr lang="ru-RU" sz="1600" b="1" u="sng" dirty="0"/>
                        <a:t>письменной форме обоснование неправомерности </a:t>
                      </a:r>
                      <a:r>
                        <a:rPr lang="ru-RU" sz="1600" b="1" dirty="0"/>
                        <a:t>данного поручения с указанием положений законодательства РФ, которые могут быть нарушены при исполнении данного поручения, и получить от руководителя подтверждение этого поручения в письменной форме. В случае подтверждения руководителем данного поручения в письменной форме гражданский служащий обязан отказаться от его исполнения.</a:t>
                      </a:r>
                      <a:endParaRPr lang="ru-RU" sz="1600"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49854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553890673"/>
              </p:ext>
            </p:extLst>
          </p:nvPr>
        </p:nvGraphicFramePr>
        <p:xfrm>
          <a:off x="35495" y="116632"/>
          <a:ext cx="9108503" cy="6753233"/>
        </p:xfrm>
        <a:graphic>
          <a:graphicData uri="http://schemas.openxmlformats.org/drawingml/2006/table">
            <a:tbl>
              <a:tblPr firstRow="1" bandRow="1">
                <a:tableStyleId>{C4B1156A-380E-4F78-BDF5-A606A8083BF9}</a:tableStyleId>
              </a:tblPr>
              <a:tblGrid>
                <a:gridCol w="3312369">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gridCol w="4139950">
                  <a:extLst>
                    <a:ext uri="{9D8B030D-6E8A-4147-A177-3AD203B41FA5}">
                      <a16:colId xmlns:a16="http://schemas.microsoft.com/office/drawing/2014/main" val="20002"/>
                    </a:ext>
                  </a:extLst>
                </a:gridCol>
              </a:tblGrid>
              <a:tr h="550838">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21287">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a:txBody>
                    <a:bodyPr/>
                    <a:lstStyle/>
                    <a:p>
                      <a:pPr algn="ctr">
                        <a:spcAft>
                          <a:spcPts val="0"/>
                        </a:spcAft>
                      </a:pPr>
                      <a:r>
                        <a:rPr lang="ru-RU" sz="1600" b="1" dirty="0">
                          <a:effectLst/>
                          <a:latin typeface="+mj-lt"/>
                          <a:ea typeface="Times New Roman" panose="02020603050405020304" pitchFamily="18" charset="0"/>
                        </a:rPr>
                        <a:t>Необходимые действия </a:t>
                      </a:r>
                      <a:endParaRPr lang="ru-RU" sz="1600" dirty="0">
                        <a:effectLst/>
                        <a:latin typeface="+mj-lt"/>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60468">
                <a:tc gridSpan="3">
                  <a:txBody>
                    <a:bodyPr/>
                    <a:lstStyle/>
                    <a:p>
                      <a:pPr algn="ctr"/>
                      <a:r>
                        <a:rPr lang="ru-RU" b="1" dirty="0">
                          <a:solidFill>
                            <a:srgbClr val="C00000"/>
                          </a:solidFill>
                        </a:rPr>
                        <a:t>Исполнение должностных обязанностей</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5108776">
                <a:tc>
                  <a:txBody>
                    <a:bodyPr/>
                    <a:lstStyle/>
                    <a:p>
                      <a:pPr algn="just">
                        <a:spcAft>
                          <a:spcPts val="0"/>
                        </a:spcAft>
                      </a:pPr>
                      <a:r>
                        <a:rPr lang="ru-RU" sz="1600" b="1" dirty="0">
                          <a:solidFill>
                            <a:srgbClr val="000000"/>
                          </a:solidFill>
                          <a:effectLst/>
                          <a:latin typeface="+mn-lt"/>
                          <a:ea typeface="Times New Roman" panose="02020603050405020304" pitchFamily="18" charset="0"/>
                        </a:rPr>
                        <a:t>Запрещено </a:t>
                      </a:r>
                      <a:r>
                        <a:rPr lang="ru-RU" sz="1600" b="1" dirty="0">
                          <a:effectLst/>
                          <a:latin typeface="+mn-lt"/>
                          <a:ea typeface="Times New Roman" panose="02020603050405020304" pitchFamily="18" charset="0"/>
                        </a:rPr>
                        <a:t> прекращать исполнение должностных обязанностей в целях урегулирования служебного спора.</a:t>
                      </a:r>
                    </a:p>
                    <a:p>
                      <a:pPr algn="just">
                        <a:spcAft>
                          <a:spcPts val="0"/>
                        </a:spcAft>
                      </a:pPr>
                      <a:r>
                        <a:rPr lang="ru-RU" sz="1600" b="1" dirty="0">
                          <a:effectLst/>
                          <a:latin typeface="+mn-lt"/>
                          <a:ea typeface="Times New Roman" panose="02020603050405020304" pitchFamily="18" charset="0"/>
                        </a:rPr>
                        <a:t> </a:t>
                      </a:r>
                    </a:p>
                    <a:p>
                      <a:pPr algn="just">
                        <a:spcAft>
                          <a:spcPts val="0"/>
                        </a:spcAft>
                      </a:pPr>
                      <a:r>
                        <a:rPr lang="ru-RU" sz="1600" b="1" dirty="0">
                          <a:solidFill>
                            <a:srgbClr val="000000"/>
                          </a:solidFill>
                          <a:effectLst/>
                          <a:latin typeface="+mn-lt"/>
                          <a:ea typeface="Times New Roman" panose="02020603050405020304" pitchFamily="18" charset="0"/>
                        </a:rPr>
                        <a:t> </a:t>
                      </a:r>
                      <a:endParaRPr lang="ru-RU" sz="1600" b="1" dirty="0">
                        <a:effectLst/>
                        <a:latin typeface="+mn-lt"/>
                        <a:ea typeface="Times New Roman" panose="02020603050405020304" pitchFamily="18" charset="0"/>
                      </a:endParaRPr>
                    </a:p>
                  </a:txBody>
                  <a:tcPr marL="68580" marR="68580" marT="0" marB="0"/>
                </a:tc>
                <a:tc>
                  <a:txBody>
                    <a:bodyPr/>
                    <a:lstStyle/>
                    <a:p>
                      <a:pPr algn="l">
                        <a:spcAft>
                          <a:spcPts val="0"/>
                        </a:spcAft>
                      </a:pPr>
                      <a:r>
                        <a:rPr lang="ru-RU" sz="1600" b="1" dirty="0">
                          <a:solidFill>
                            <a:srgbClr val="000000"/>
                          </a:solidFill>
                          <a:effectLst/>
                          <a:latin typeface="+mn-lt"/>
                          <a:ea typeface="Times New Roman" panose="02020603050405020304" pitchFamily="18" charset="0"/>
                        </a:rPr>
                        <a:t>п.15 ч.1 ст.17 Федерального закона № 79-ФЗ</a:t>
                      </a:r>
                      <a:br>
                        <a:rPr lang="ru-RU" sz="1600" b="1" dirty="0">
                          <a:solidFill>
                            <a:srgbClr val="000000"/>
                          </a:solidFill>
                          <a:effectLst/>
                          <a:latin typeface="+mn-lt"/>
                          <a:ea typeface="Times New Roman" panose="02020603050405020304" pitchFamily="18" charset="0"/>
                        </a:rPr>
                      </a:br>
                      <a:endParaRPr lang="ru-RU" sz="1600" b="1" dirty="0">
                        <a:effectLst/>
                        <a:latin typeface="+mn-lt"/>
                        <a:ea typeface="Times New Roman" panose="02020603050405020304" pitchFamily="18" charset="0"/>
                      </a:endParaRPr>
                    </a:p>
                    <a:p>
                      <a:pPr>
                        <a:spcAft>
                          <a:spcPts val="0"/>
                        </a:spcAft>
                      </a:pPr>
                      <a:r>
                        <a:rPr lang="ru-RU" sz="1600" b="1" dirty="0">
                          <a:solidFill>
                            <a:srgbClr val="000000"/>
                          </a:solidFill>
                          <a:effectLst/>
                          <a:latin typeface="+mn-lt"/>
                          <a:ea typeface="Times New Roman" panose="02020603050405020304" pitchFamily="18" charset="0"/>
                        </a:rPr>
                        <a:t> </a:t>
                      </a:r>
                      <a:endParaRPr lang="ru-RU" sz="1600" b="1" dirty="0">
                        <a:effectLst/>
                        <a:latin typeface="+mn-lt"/>
                        <a:ea typeface="Times New Roman" panose="02020603050405020304" pitchFamily="18" charset="0"/>
                      </a:endParaRPr>
                    </a:p>
                  </a:txBody>
                  <a:tcPr marL="68580" marR="68580" marT="0" marB="0"/>
                </a:tc>
                <a:tc>
                  <a:txBody>
                    <a:bodyPr/>
                    <a:lstStyle/>
                    <a:p>
                      <a:pPr algn="just">
                        <a:spcAft>
                          <a:spcPts val="0"/>
                        </a:spcAft>
                      </a:pPr>
                      <a:r>
                        <a:rPr lang="ru-RU" sz="1400" b="1" i="1" dirty="0" err="1">
                          <a:effectLst/>
                          <a:latin typeface="+mn-lt"/>
                          <a:ea typeface="Times New Roman" panose="02020603050405020304" pitchFamily="18" charset="0"/>
                        </a:rPr>
                        <a:t>Справочно</a:t>
                      </a:r>
                      <a:r>
                        <a:rPr lang="ru-RU" sz="1400" b="1" i="1" dirty="0">
                          <a:effectLst/>
                          <a:latin typeface="+mn-lt"/>
                          <a:ea typeface="Times New Roman" panose="02020603050405020304" pitchFamily="18" charset="0"/>
                        </a:rPr>
                        <a:t>.</a:t>
                      </a:r>
                      <a:endParaRPr lang="ru-RU" sz="1400" b="1" dirty="0">
                        <a:effectLst/>
                        <a:latin typeface="+mn-lt"/>
                        <a:ea typeface="Times New Roman" panose="02020603050405020304" pitchFamily="18" charset="0"/>
                      </a:endParaRPr>
                    </a:p>
                    <a:p>
                      <a:pPr algn="just">
                        <a:spcAft>
                          <a:spcPts val="0"/>
                        </a:spcAft>
                      </a:pPr>
                      <a:r>
                        <a:rPr lang="ru-RU" sz="1400" b="1" i="1" dirty="0">
                          <a:effectLst/>
                          <a:latin typeface="+mn-lt"/>
                          <a:ea typeface="Times New Roman" panose="02020603050405020304" pitchFamily="18" charset="0"/>
                        </a:rPr>
                        <a:t>В соответствии со ст.69 № 79-ФЗ индивидуальный служебный спор - неурегулированные между представителем нанимателя и гражданским служащим либо гражданином, поступающим на гражданскую службу или ранее состоявшим на гражданской службе, разногласия по вопросам применения законов, иных нормативных правовых актов о гражданской службе и служебного контракта, о которых заявлено в орган по рассмотрению индивидуальных служебных споров.</a:t>
                      </a:r>
                      <a:endParaRPr lang="ru-RU" sz="1400" b="1" dirty="0">
                        <a:effectLst/>
                        <a:latin typeface="+mn-lt"/>
                        <a:ea typeface="Times New Roman" panose="02020603050405020304" pitchFamily="18" charset="0"/>
                      </a:endParaRPr>
                    </a:p>
                    <a:p>
                      <a:pPr algn="just">
                        <a:spcAft>
                          <a:spcPts val="0"/>
                        </a:spcAft>
                      </a:pPr>
                      <a:r>
                        <a:rPr lang="ru-RU" sz="1400" b="1" i="1" dirty="0">
                          <a:effectLst/>
                          <a:latin typeface="+mn-lt"/>
                          <a:ea typeface="Times New Roman" panose="02020603050405020304" pitchFamily="18" charset="0"/>
                        </a:rPr>
                        <a:t>Таким образом, </a:t>
                      </a:r>
                      <a:r>
                        <a:rPr lang="ru-RU" sz="1400" b="1" i="1" u="sng" dirty="0">
                          <a:effectLst/>
                          <a:latin typeface="+mn-lt"/>
                          <a:ea typeface="Times New Roman" panose="02020603050405020304" pitchFamily="18" charset="0"/>
                        </a:rPr>
                        <a:t>обязательным условием идентификации разногласия в качестве индивидуального служебного спора является заявление</a:t>
                      </a:r>
                      <a:r>
                        <a:rPr lang="ru-RU" sz="1400" b="1" i="1" dirty="0">
                          <a:effectLst/>
                          <a:latin typeface="+mn-lt"/>
                          <a:ea typeface="Times New Roman" panose="02020603050405020304" pitchFamily="18" charset="0"/>
                        </a:rPr>
                        <a:t> об указанном разногласии в орган по рассмотрению индивидуальных служебных споров.</a:t>
                      </a:r>
                      <a:endParaRPr lang="ru-RU" sz="1400" b="1" dirty="0">
                        <a:effectLst/>
                        <a:latin typeface="+mn-lt"/>
                        <a:ea typeface="Times New Roman" panose="02020603050405020304" pitchFamily="18" charset="0"/>
                      </a:endParaRPr>
                    </a:p>
                    <a:p>
                      <a:pPr algn="just">
                        <a:spcAft>
                          <a:spcPts val="0"/>
                        </a:spcAft>
                      </a:pPr>
                      <a:r>
                        <a:rPr lang="ru-RU" sz="1400" b="1" i="1" dirty="0">
                          <a:effectLst/>
                          <a:latin typeface="+mn-lt"/>
                          <a:ea typeface="Times New Roman" panose="02020603050405020304" pitchFamily="18" charset="0"/>
                        </a:rPr>
                        <a:t>Органами по рассмотрению индивидуальных служебных споров являются:</a:t>
                      </a:r>
                      <a:endParaRPr lang="ru-RU" sz="1400" b="1" dirty="0">
                        <a:effectLst/>
                        <a:latin typeface="+mn-lt"/>
                        <a:ea typeface="Times New Roman" panose="02020603050405020304" pitchFamily="18" charset="0"/>
                      </a:endParaRPr>
                    </a:p>
                    <a:p>
                      <a:pPr algn="just">
                        <a:spcAft>
                          <a:spcPts val="0"/>
                        </a:spcAft>
                      </a:pPr>
                      <a:r>
                        <a:rPr lang="ru-RU" sz="1400" b="1" i="1" dirty="0">
                          <a:effectLst/>
                          <a:latin typeface="+mn-lt"/>
                          <a:ea typeface="Times New Roman" panose="02020603050405020304" pitchFamily="18" charset="0"/>
                        </a:rPr>
                        <a:t>- комиссия государственного органа по служебным спорам;</a:t>
                      </a:r>
                      <a:endParaRPr lang="ru-RU" sz="1400" b="1" dirty="0">
                        <a:effectLst/>
                        <a:latin typeface="+mn-lt"/>
                        <a:ea typeface="Times New Roman" panose="02020603050405020304" pitchFamily="18" charset="0"/>
                      </a:endParaRPr>
                    </a:p>
                    <a:p>
                      <a:pPr algn="just">
                        <a:spcAft>
                          <a:spcPts val="0"/>
                        </a:spcAft>
                      </a:pPr>
                      <a:r>
                        <a:rPr lang="ru-RU" sz="1400" b="1" i="1" dirty="0">
                          <a:effectLst/>
                          <a:latin typeface="+mn-lt"/>
                          <a:ea typeface="Times New Roman" panose="02020603050405020304" pitchFamily="18" charset="0"/>
                        </a:rPr>
                        <a:t>-  суд.</a:t>
                      </a:r>
                      <a:endParaRPr lang="ru-RU" sz="1400" b="1" dirty="0">
                        <a:effectLst/>
                        <a:latin typeface="+mn-lt"/>
                        <a:ea typeface="Times New Roman" panose="02020603050405020304" pitchFamily="18" charset="0"/>
                      </a:endParaRPr>
                    </a:p>
                    <a:p>
                      <a:pPr algn="just">
                        <a:spcAft>
                          <a:spcPts val="0"/>
                        </a:spcAft>
                      </a:pPr>
                      <a:r>
                        <a:rPr lang="ru-RU" sz="1400" b="1" i="1" dirty="0">
                          <a:effectLst/>
                          <a:latin typeface="+mn-lt"/>
                          <a:ea typeface="Times New Roman" panose="02020603050405020304" pitchFamily="18" charset="0"/>
                        </a:rPr>
                        <a:t> </a:t>
                      </a:r>
                      <a:endParaRPr lang="ru-RU" sz="1400" b="1"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887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27059" cy="936104"/>
          </a:xfrm>
          <a:solidFill>
            <a:schemeClr val="accent1">
              <a:lumMod val="20000"/>
              <a:lumOff val="80000"/>
            </a:schemeClr>
          </a:solidFill>
          <a:ln w="28575">
            <a:solidFill>
              <a:schemeClr val="tx1"/>
            </a:solidFill>
          </a:ln>
        </p:spPr>
        <p:txBody>
          <a:bodyPr>
            <a:noAutofit/>
          </a:bodyPr>
          <a:lstStyle/>
          <a:p>
            <a:r>
              <a:rPr lang="ru-RU" sz="2800" b="1" dirty="0">
                <a:solidFill>
                  <a:srgbClr val="C00000"/>
                </a:solidFill>
              </a:rPr>
              <a:t>Антикоррупционные стандарты поведения в рамках прохождения гражданской службы</a:t>
            </a:r>
          </a:p>
        </p:txBody>
      </p:sp>
      <p:sp>
        <p:nvSpPr>
          <p:cNvPr id="4" name="Прямоугольник 3"/>
          <p:cNvSpPr/>
          <p:nvPr/>
        </p:nvSpPr>
        <p:spPr>
          <a:xfrm>
            <a:off x="107504" y="1124744"/>
            <a:ext cx="8827058" cy="108012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u="sng" dirty="0">
                <a:solidFill>
                  <a:schemeClr val="tx1"/>
                </a:solidFill>
              </a:rPr>
              <a:t>Соблюдение запретов</a:t>
            </a:r>
            <a:r>
              <a:rPr lang="ru-RU" sz="2400" b="1" dirty="0">
                <a:solidFill>
                  <a:schemeClr val="tx1"/>
                </a:solidFill>
              </a:rPr>
              <a:t>, установленных ст.17 ФЗ от 27.07.2004 г. № 79-ФЗ «О государственной гражданской службе Российской Федерации» </a:t>
            </a:r>
          </a:p>
        </p:txBody>
      </p:sp>
      <p:sp>
        <p:nvSpPr>
          <p:cNvPr id="5" name="Прямоугольник 4"/>
          <p:cNvSpPr/>
          <p:nvPr/>
        </p:nvSpPr>
        <p:spPr>
          <a:xfrm>
            <a:off x="107504" y="2348880"/>
            <a:ext cx="8827058" cy="1728192"/>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u="sng" dirty="0">
                <a:solidFill>
                  <a:schemeClr val="tx1"/>
                </a:solidFill>
              </a:rPr>
              <a:t>Соблюдение ограничений и требований </a:t>
            </a:r>
            <a:r>
              <a:rPr lang="ru-RU" sz="2400" b="1" dirty="0">
                <a:solidFill>
                  <a:schemeClr val="tx1"/>
                </a:solidFill>
              </a:rPr>
              <a:t>к предотвращению или урегулированию конфликта интересов, исполнение установленных обязанностей (ст. 15,16,19 ФЗ от 27.07.2004 г. № 79-ФЗ)</a:t>
            </a:r>
          </a:p>
          <a:p>
            <a:pPr algn="ctr"/>
            <a:r>
              <a:rPr lang="ru-RU" sz="2400" b="1" dirty="0">
                <a:solidFill>
                  <a:schemeClr val="tx1"/>
                </a:solidFill>
              </a:rPr>
              <a:t> </a:t>
            </a:r>
          </a:p>
        </p:txBody>
      </p:sp>
      <p:sp>
        <p:nvSpPr>
          <p:cNvPr id="7" name="Прямоугольник 6"/>
          <p:cNvSpPr/>
          <p:nvPr/>
        </p:nvSpPr>
        <p:spPr>
          <a:xfrm>
            <a:off x="107504" y="4221088"/>
            <a:ext cx="8827058" cy="223224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u="sng" dirty="0">
                <a:solidFill>
                  <a:schemeClr val="tx1"/>
                </a:solidFill>
              </a:rPr>
              <a:t>Представление сведений </a:t>
            </a:r>
            <a:r>
              <a:rPr lang="ru-RU" sz="2400" b="1" dirty="0">
                <a:solidFill>
                  <a:schemeClr val="tx1"/>
                </a:solidFill>
              </a:rPr>
              <a:t>о своих доходах, расходах, об имуществе и обязательствах имущественного характера, о  доходах, расходах, об имуществе и обязательствах имущественного характера своей супруги (супруга), несовершеннолетних детей согласно ст. 20 ФЗ от 27.07.2004 г. № 79-ФЗ)</a:t>
            </a:r>
          </a:p>
        </p:txBody>
      </p:sp>
    </p:spTree>
    <p:extLst>
      <p:ext uri="{BB962C8B-B14F-4D97-AF65-F5344CB8AC3E}">
        <p14:creationId xmlns:p14="http://schemas.microsoft.com/office/powerpoint/2010/main" val="397889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40659039"/>
              </p:ext>
            </p:extLst>
          </p:nvPr>
        </p:nvGraphicFramePr>
        <p:xfrm>
          <a:off x="35495" y="116632"/>
          <a:ext cx="9108503" cy="6741369"/>
        </p:xfrm>
        <a:graphic>
          <a:graphicData uri="http://schemas.openxmlformats.org/drawingml/2006/table">
            <a:tbl>
              <a:tblPr firstRow="1" bandRow="1">
                <a:tableStyleId>{C4B1156A-380E-4F78-BDF5-A606A8083BF9}</a:tableStyleId>
              </a:tblPr>
              <a:tblGrid>
                <a:gridCol w="6768753">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79510">
                  <a:extLst>
                    <a:ext uri="{9D8B030D-6E8A-4147-A177-3AD203B41FA5}">
                      <a16:colId xmlns:a16="http://schemas.microsoft.com/office/drawing/2014/main" val="20002"/>
                    </a:ext>
                  </a:extLst>
                </a:gridCol>
              </a:tblGrid>
              <a:tr h="550838">
                <a:tc gridSpan="3">
                  <a:txBody>
                    <a:bodyPr/>
                    <a:lstStyle/>
                    <a:p>
                      <a:pPr algn="ctr"/>
                      <a:r>
                        <a:rPr lang="ru-RU" dirty="0">
                          <a:solidFill>
                            <a:srgbClr val="C00000"/>
                          </a:solidFill>
                        </a:rPr>
                        <a:t>Ограничения, запреты и обязанности гражданских служащих России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21287">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gridSpan="2">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hMerge="1">
                  <a:txBody>
                    <a:bodyPr/>
                    <a:lstStyle/>
                    <a:p>
                      <a:endParaRPr lang="ru-RU" dirty="0"/>
                    </a:p>
                  </a:txBody>
                  <a:tcPr marL="68580" marR="68580" marT="0" marB="0"/>
                </a:tc>
                <a:extLst>
                  <a:ext uri="{0D108BD9-81ED-4DB2-BD59-A6C34878D82A}">
                    <a16:rowId xmlns:a16="http://schemas.microsoft.com/office/drawing/2014/main" val="10001"/>
                  </a:ext>
                </a:extLst>
              </a:tr>
              <a:tr h="460468">
                <a:tc gridSpan="3">
                  <a:txBody>
                    <a:bodyPr/>
                    <a:lstStyle/>
                    <a:p>
                      <a:pPr algn="ctr"/>
                      <a:r>
                        <a:rPr lang="ru-RU" b="1" dirty="0">
                          <a:solidFill>
                            <a:srgbClr val="C00000"/>
                          </a:solidFill>
                        </a:rPr>
                        <a:t>Иные ограничения и обязанности</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5108776">
                <a:tc>
                  <a:txBody>
                    <a:bodyPr/>
                    <a:lstStyle/>
                    <a:p>
                      <a:pPr algn="just">
                        <a:spcAft>
                          <a:spcPts val="0"/>
                        </a:spcAft>
                      </a:pPr>
                      <a:r>
                        <a:rPr lang="ru-RU" sz="1600" b="1" dirty="0">
                          <a:solidFill>
                            <a:srgbClr val="000000"/>
                          </a:solidFill>
                          <a:effectLst/>
                          <a:latin typeface="+mn-lt"/>
                          <a:ea typeface="Times New Roman" panose="02020603050405020304" pitchFamily="18" charset="0"/>
                        </a:rPr>
                        <a:t>Гражданский служащий обязан соблюдать Конституцию Российской Федерации, федеральные конституционные законы, федеральные законы, иные нормативные правовые акты Российской Федерации, конституции (уставы), законы и иные нормативные правовые акты субъектов Российской Федерации и обеспечивать их исполнение.</a:t>
                      </a:r>
                    </a:p>
                    <a:p>
                      <a:pPr algn="just">
                        <a:spcAft>
                          <a:spcPts val="0"/>
                        </a:spcAft>
                      </a:pPr>
                      <a:endParaRPr lang="ru-RU" sz="1600" b="1" dirty="0">
                        <a:solidFill>
                          <a:srgbClr val="000000"/>
                        </a:solidFill>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Гражданский служащий обязан соблюдать ограничения, выполнять обязательства и требования к служебному поведению, не нарушать запреты, которые установлены Федеральным законом № 79-ФЗ и другими федеральными законами.</a:t>
                      </a:r>
                    </a:p>
                    <a:p>
                      <a:pPr algn="just">
                        <a:spcAft>
                          <a:spcPts val="0"/>
                        </a:spcAft>
                      </a:pPr>
                      <a:endParaRPr lang="ru-RU" sz="1600" b="1" dirty="0">
                        <a:effectLst/>
                        <a:latin typeface="+mn-lt"/>
                        <a:ea typeface="Times New Roman" panose="02020603050405020304" pitchFamily="18" charset="0"/>
                      </a:endParaRPr>
                    </a:p>
                    <a:p>
                      <a:pPr algn="just">
                        <a:spcAft>
                          <a:spcPts val="0"/>
                        </a:spcAft>
                      </a:pPr>
                      <a:r>
                        <a:rPr lang="ru-RU" sz="1600" b="1" dirty="0">
                          <a:effectLst/>
                          <a:latin typeface="+mn-lt"/>
                          <a:ea typeface="Times New Roman" panose="02020603050405020304" pitchFamily="18" charset="0"/>
                        </a:rPr>
                        <a:t>Гражданские служащие подлежат обязательной государственной дактилоскопической регистрации в случаях и порядке, установленных федеральным законом.</a:t>
                      </a:r>
                    </a:p>
                    <a:p>
                      <a:pPr algn="just">
                        <a:spcAft>
                          <a:spcPts val="0"/>
                        </a:spcAft>
                      </a:pPr>
                      <a:endParaRPr lang="ru-RU" sz="1600" b="1" dirty="0">
                        <a:effectLst/>
                        <a:latin typeface="+mn-lt"/>
                        <a:ea typeface="Times New Roman" panose="02020603050405020304" pitchFamily="18" charset="0"/>
                      </a:endParaRPr>
                    </a:p>
                    <a:p>
                      <a:pPr algn="just">
                        <a:spcAft>
                          <a:spcPts val="0"/>
                        </a:spcAft>
                      </a:pPr>
                      <a:endParaRPr lang="ru-RU" sz="1600" b="1" dirty="0">
                        <a:effectLst/>
                        <a:latin typeface="+mn-lt"/>
                        <a:ea typeface="Times New Roman" panose="02020603050405020304" pitchFamily="18" charset="0"/>
                      </a:endParaRPr>
                    </a:p>
                  </a:txBody>
                  <a:tcPr marL="68580" marR="68580" marT="0" marB="0"/>
                </a:tc>
                <a:tc>
                  <a:txBody>
                    <a:bodyPr/>
                    <a:lstStyle/>
                    <a:p>
                      <a:pPr>
                        <a:spcAft>
                          <a:spcPts val="0"/>
                        </a:spcAft>
                      </a:pPr>
                      <a:r>
                        <a:rPr lang="ru-RU" sz="1600" b="1" dirty="0">
                          <a:solidFill>
                            <a:srgbClr val="000000"/>
                          </a:solidFill>
                          <a:effectLst/>
                          <a:latin typeface="+mn-lt"/>
                          <a:ea typeface="Times New Roman" panose="02020603050405020304" pitchFamily="18" charset="0"/>
                        </a:rPr>
                        <a:t> п.1 ч.1 ст.15 Федерального закона № 79-ФЗ</a:t>
                      </a:r>
                    </a:p>
                    <a:p>
                      <a:pPr>
                        <a:spcAft>
                          <a:spcPts val="0"/>
                        </a:spcAft>
                      </a:pPr>
                      <a:endParaRPr lang="ru-RU" sz="1600" b="1" dirty="0">
                        <a:solidFill>
                          <a:srgbClr val="000000"/>
                        </a:solidFill>
                        <a:effectLst/>
                        <a:latin typeface="+mn-lt"/>
                        <a:ea typeface="Times New Roman" panose="02020603050405020304" pitchFamily="18" charset="0"/>
                      </a:endParaRPr>
                    </a:p>
                    <a:p>
                      <a:pPr>
                        <a:spcAft>
                          <a:spcPts val="0"/>
                        </a:spcAft>
                      </a:pPr>
                      <a:endParaRPr lang="ru-RU" sz="1600" b="1" dirty="0">
                        <a:solidFill>
                          <a:srgbClr val="000000"/>
                        </a:solidFill>
                        <a:effectLst/>
                        <a:latin typeface="+mn-lt"/>
                        <a:ea typeface="Times New Roman" panose="02020603050405020304" pitchFamily="18" charset="0"/>
                      </a:endParaRPr>
                    </a:p>
                    <a:p>
                      <a:pPr>
                        <a:spcAft>
                          <a:spcPts val="0"/>
                        </a:spcAft>
                      </a:pPr>
                      <a:endParaRPr lang="ru-RU" sz="1600" b="1" dirty="0">
                        <a:solidFill>
                          <a:srgbClr val="000000"/>
                        </a:solidFill>
                        <a:effectLst/>
                        <a:latin typeface="+mn-lt"/>
                        <a:ea typeface="Times New Roman" panose="02020603050405020304" pitchFamily="18" charset="0"/>
                      </a:endParaRPr>
                    </a:p>
                    <a:p>
                      <a:pPr>
                        <a:spcAft>
                          <a:spcPts val="0"/>
                        </a:spcAft>
                      </a:pPr>
                      <a:r>
                        <a:rPr lang="ru-RU" sz="1600" b="1" dirty="0">
                          <a:effectLst/>
                          <a:latin typeface="+mn-lt"/>
                          <a:ea typeface="Times New Roman" panose="02020603050405020304" pitchFamily="18" charset="0"/>
                        </a:rPr>
                        <a:t>п.11  ч.1 ст.15 Федерального закона № 79-ФЗ</a:t>
                      </a:r>
                    </a:p>
                    <a:p>
                      <a:pPr>
                        <a:spcAft>
                          <a:spcPts val="0"/>
                        </a:spcAft>
                      </a:pPr>
                      <a:endParaRPr lang="ru-RU" sz="1600" b="1" dirty="0">
                        <a:effectLst/>
                        <a:latin typeface="+mn-lt"/>
                        <a:ea typeface="Times New Roman" panose="02020603050405020304" pitchFamily="18" charset="0"/>
                      </a:endParaRPr>
                    </a:p>
                    <a:p>
                      <a:pPr>
                        <a:spcAft>
                          <a:spcPts val="0"/>
                        </a:spcAft>
                      </a:pPr>
                      <a:endParaRPr lang="ru-RU" sz="1600" b="1" dirty="0">
                        <a:effectLst/>
                        <a:latin typeface="+mn-lt"/>
                        <a:ea typeface="Times New Roman" panose="02020603050405020304" pitchFamily="18" charset="0"/>
                      </a:endParaRPr>
                    </a:p>
                    <a:p>
                      <a:pPr>
                        <a:spcAft>
                          <a:spcPts val="0"/>
                        </a:spcAft>
                      </a:pPr>
                      <a:r>
                        <a:rPr lang="ru-RU" sz="1600" b="1" dirty="0">
                          <a:effectLst/>
                          <a:latin typeface="+mn-lt"/>
                          <a:ea typeface="Times New Roman" panose="02020603050405020304" pitchFamily="18" charset="0"/>
                        </a:rPr>
                        <a:t>ч.5 ст.15 Федерального закона № 79-ФЗ</a:t>
                      </a:r>
                    </a:p>
                    <a:p>
                      <a:pPr>
                        <a:spcAft>
                          <a:spcPts val="0"/>
                        </a:spcAft>
                      </a:pPr>
                      <a:endParaRPr lang="ru-RU" sz="1600" b="1" dirty="0">
                        <a:effectLst/>
                        <a:latin typeface="+mn-lt"/>
                        <a:ea typeface="Times New Roman" panose="02020603050405020304" pitchFamily="18" charset="0"/>
                      </a:endParaRP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415682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3134921530"/>
              </p:ext>
            </p:extLst>
          </p:nvPr>
        </p:nvGraphicFramePr>
        <p:xfrm>
          <a:off x="35495" y="116632"/>
          <a:ext cx="9108503" cy="6999426"/>
        </p:xfrm>
        <a:graphic>
          <a:graphicData uri="http://schemas.openxmlformats.org/drawingml/2006/table">
            <a:tbl>
              <a:tblPr firstRow="1" bandRow="1">
                <a:tableStyleId>{C4B1156A-380E-4F78-BDF5-A606A8083BF9}</a:tableStyleId>
              </a:tblPr>
              <a:tblGrid>
                <a:gridCol w="7056785">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79510">
                  <a:extLst>
                    <a:ext uri="{9D8B030D-6E8A-4147-A177-3AD203B41FA5}">
                      <a16:colId xmlns:a16="http://schemas.microsoft.com/office/drawing/2014/main" val="20002"/>
                    </a:ext>
                  </a:extLst>
                </a:gridCol>
              </a:tblGrid>
              <a:tr h="144016">
                <a:tc gridSpan="3">
                  <a:txBody>
                    <a:bodyPr/>
                    <a:lstStyle/>
                    <a:p>
                      <a:pPr algn="ctr"/>
                      <a:endParaRPr lang="ru-RU" dirty="0">
                        <a:solidFill>
                          <a:srgbClr val="C00000"/>
                        </a:solidFill>
                      </a:endParaRP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85266">
                <a:tc>
                  <a:txBody>
                    <a:bodyPr/>
                    <a:lstStyle/>
                    <a:p>
                      <a:pPr algn="ctr">
                        <a:spcAft>
                          <a:spcPts val="0"/>
                        </a:spcAft>
                      </a:pPr>
                      <a:r>
                        <a:rPr lang="ru-RU" sz="1600" b="1" dirty="0">
                          <a:effectLst/>
                          <a:latin typeface="+mj-lt"/>
                          <a:ea typeface="Times New Roman" panose="02020603050405020304" pitchFamily="18" charset="0"/>
                        </a:rPr>
                        <a:t>Содержание запрета/ограничения/обязанности</a:t>
                      </a:r>
                      <a:endParaRPr lang="ru-RU" sz="1600" dirty="0">
                        <a:effectLst/>
                        <a:latin typeface="+mj-lt"/>
                        <a:ea typeface="Times New Roman" panose="02020603050405020304" pitchFamily="18" charset="0"/>
                      </a:endParaRPr>
                    </a:p>
                  </a:txBody>
                  <a:tcPr marL="68580" marR="68580" marT="0" marB="0"/>
                </a:tc>
                <a:tc gridSpan="2">
                  <a:txBody>
                    <a:bodyPr/>
                    <a:lstStyle/>
                    <a:p>
                      <a:pPr algn="ctr">
                        <a:spcAft>
                          <a:spcPts val="0"/>
                        </a:spcAft>
                      </a:pPr>
                      <a:r>
                        <a:rPr lang="ru-RU" sz="1600" b="1" dirty="0">
                          <a:effectLst/>
                          <a:latin typeface="+mj-lt"/>
                          <a:ea typeface="Times New Roman" panose="02020603050405020304" pitchFamily="18" charset="0"/>
                        </a:rPr>
                        <a:t>Основание</a:t>
                      </a:r>
                      <a:endParaRPr lang="ru-RU" sz="1600" dirty="0">
                        <a:effectLst/>
                        <a:latin typeface="+mj-lt"/>
                        <a:ea typeface="Times New Roman" panose="02020603050405020304" pitchFamily="18" charset="0"/>
                      </a:endParaRPr>
                    </a:p>
                  </a:txBody>
                  <a:tcPr marL="68580" marR="68580" marT="0" marB="0"/>
                </a:tc>
                <a:tc hMerge="1">
                  <a:txBody>
                    <a:bodyPr/>
                    <a:lstStyle/>
                    <a:p>
                      <a:endParaRPr lang="ru-RU" dirty="0"/>
                    </a:p>
                  </a:txBody>
                  <a:tcPr marL="68580" marR="68580" marT="0" marB="0"/>
                </a:tc>
                <a:extLst>
                  <a:ext uri="{0D108BD9-81ED-4DB2-BD59-A6C34878D82A}">
                    <a16:rowId xmlns:a16="http://schemas.microsoft.com/office/drawing/2014/main" val="10001"/>
                  </a:ext>
                </a:extLst>
              </a:tr>
              <a:tr h="460468">
                <a:tc gridSpan="3">
                  <a:txBody>
                    <a:bodyPr/>
                    <a:lstStyle/>
                    <a:p>
                      <a:pPr algn="ctr"/>
                      <a:r>
                        <a:rPr lang="ru-RU" b="1" dirty="0">
                          <a:solidFill>
                            <a:srgbClr val="C00000"/>
                          </a:solidFill>
                        </a:rPr>
                        <a:t>Гражданин не может быть принят на гражданскую службу, а гражданский служащий не может находиться на гражданской службе в случае: </a:t>
                      </a:r>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2"/>
                  </a:ext>
                </a:extLst>
              </a:tr>
              <a:tr h="5108776">
                <a:tc>
                  <a:txBody>
                    <a:bodyPr/>
                    <a:lstStyle/>
                    <a:p>
                      <a:pPr marL="285750" indent="-285750" algn="just">
                        <a:spcAft>
                          <a:spcPts val="0"/>
                        </a:spcAft>
                        <a:buFontTx/>
                        <a:buChar char="-"/>
                      </a:pPr>
                      <a:r>
                        <a:rPr lang="ru-RU" sz="1600" b="1" dirty="0">
                          <a:solidFill>
                            <a:srgbClr val="000000"/>
                          </a:solidFill>
                          <a:effectLst/>
                          <a:latin typeface="+mn-lt"/>
                          <a:ea typeface="Times New Roman" panose="02020603050405020304" pitchFamily="18" charset="0"/>
                        </a:rPr>
                        <a:t>признания его недееспособным или ограниченно дееспособным решением суда, вступившим в законную силу;</a:t>
                      </a:r>
                    </a:p>
                    <a:p>
                      <a:pPr marL="285750" indent="-285750" algn="just">
                        <a:spcAft>
                          <a:spcPts val="0"/>
                        </a:spcAft>
                        <a:buFontTx/>
                        <a:buChar char="-"/>
                      </a:pPr>
                      <a:r>
                        <a:rPr lang="ru-RU" sz="1600" b="1" dirty="0">
                          <a:effectLst/>
                          <a:latin typeface="+mn-lt"/>
                          <a:ea typeface="Times New Roman" panose="02020603050405020304" pitchFamily="18" charset="0"/>
                        </a:rPr>
                        <a:t>осуждения его к наказанию, исключающему возможность исполнения должностных обязанностей по должности государственной службы (гражданской службы), по приговору суда, вступившему в законную силу, а также в случае наличия не снятой или не погашенной в установленном федеральным законом порядке судимости;</a:t>
                      </a:r>
                    </a:p>
                    <a:p>
                      <a:pPr marL="285750" indent="-285750" algn="just">
                        <a:spcAft>
                          <a:spcPts val="0"/>
                        </a:spcAft>
                        <a:buFontTx/>
                        <a:buChar char="-"/>
                      </a:pPr>
                      <a:r>
                        <a:rPr lang="ru-RU" sz="1600" b="1" dirty="0">
                          <a:effectLst/>
                          <a:latin typeface="+mn-lt"/>
                          <a:ea typeface="Times New Roman" panose="02020603050405020304" pitchFamily="18" charset="0"/>
                        </a:rPr>
                        <a:t>отказа от прохождения процедуры оформления допуска к сведениям, составляющим государственную и иную охраняемую федеральным законом тайну, если исполнение должностных обязанностей связано с использованием таких сведений;</a:t>
                      </a:r>
                    </a:p>
                    <a:p>
                      <a:pPr marL="285750" indent="-285750" algn="just">
                        <a:spcAft>
                          <a:spcPts val="0"/>
                        </a:spcAft>
                        <a:buFontTx/>
                        <a:buChar char="-"/>
                      </a:pPr>
                      <a:r>
                        <a:rPr lang="ru-RU" sz="1600" b="1" dirty="0">
                          <a:effectLst/>
                          <a:latin typeface="+mn-lt"/>
                          <a:ea typeface="Times New Roman" panose="02020603050405020304" pitchFamily="18" charset="0"/>
                        </a:rPr>
                        <a:t>наличия заболевания, препятствующего поступлению на гражданскую службу или ее прохождению и подтвержденного заключением медицинского учреждения;</a:t>
                      </a:r>
                    </a:p>
                    <a:p>
                      <a:pPr marL="285750" indent="-285750" algn="just">
                        <a:spcAft>
                          <a:spcPts val="0"/>
                        </a:spcAft>
                        <a:buFontTx/>
                        <a:buChar char="-"/>
                      </a:pPr>
                      <a:r>
                        <a:rPr lang="ru-RU" sz="1600" b="1" dirty="0">
                          <a:effectLst/>
                          <a:latin typeface="+mn-lt"/>
                          <a:ea typeface="Times New Roman" panose="02020603050405020304" pitchFamily="18" charset="0"/>
                        </a:rPr>
                        <a:t>представления подложных документов или заведомо ложных сведений при поступлении на гражданскую службу;</a:t>
                      </a:r>
                    </a:p>
                    <a:p>
                      <a:pPr marL="285750" indent="-285750" algn="just">
                        <a:spcAft>
                          <a:spcPts val="0"/>
                        </a:spcAft>
                        <a:buFontTx/>
                        <a:buChar char="-"/>
                      </a:pPr>
                      <a:r>
                        <a:rPr lang="ru-RU" sz="1600" b="1" dirty="0">
                          <a:effectLst/>
                          <a:latin typeface="+mn-lt"/>
                          <a:ea typeface="Times New Roman" panose="02020603050405020304" pitchFamily="18" charset="0"/>
                        </a:rPr>
                        <a:t>утраты представителем нанимателя доверия к гражданскому служащему в случаях несоблюдения ограничений и запретов, требований о предотвращении или об урегулировании конфликта интересов и неисполнения обязанностей, установленных в целях противодействия коррупции Федеральным законом № 79-ФЗ, № 273-ФЗ и другими федеральными законами.</a:t>
                      </a:r>
                    </a:p>
                    <a:p>
                      <a:pPr marL="285750" indent="-285750" algn="just">
                        <a:spcAft>
                          <a:spcPts val="0"/>
                        </a:spcAft>
                        <a:buFontTx/>
                        <a:buChar char="-"/>
                      </a:pPr>
                      <a:endParaRPr lang="ru-RU" sz="1600" b="1" dirty="0">
                        <a:effectLst/>
                        <a:latin typeface="+mn-lt"/>
                        <a:ea typeface="Times New Roman" panose="02020603050405020304" pitchFamily="18" charset="0"/>
                      </a:endParaRPr>
                    </a:p>
                  </a:txBody>
                  <a:tcPr marL="68580" marR="68580" marT="0" marB="0"/>
                </a:tc>
                <a:tc>
                  <a:txBody>
                    <a:bodyPr/>
                    <a:lstStyle/>
                    <a:p>
                      <a:pPr>
                        <a:spcAft>
                          <a:spcPts val="0"/>
                        </a:spcAft>
                      </a:pPr>
                      <a:r>
                        <a:rPr lang="ru-RU" sz="1600" b="1" dirty="0">
                          <a:solidFill>
                            <a:srgbClr val="000000"/>
                          </a:solidFill>
                          <a:effectLst/>
                          <a:latin typeface="+mn-lt"/>
                          <a:ea typeface="Times New Roman" panose="02020603050405020304" pitchFamily="18" charset="0"/>
                        </a:rPr>
                        <a:t> п.1-4, п.8, 10 ч.1 ст.16 Федерального закона № 79-ФЗ</a:t>
                      </a:r>
                    </a:p>
                    <a:p>
                      <a:pPr>
                        <a:spcAft>
                          <a:spcPts val="0"/>
                        </a:spcAft>
                      </a:pPr>
                      <a:endParaRPr lang="ru-RU" sz="1600" b="1" dirty="0">
                        <a:solidFill>
                          <a:srgbClr val="000000"/>
                        </a:solidFill>
                        <a:effectLst/>
                        <a:latin typeface="+mn-lt"/>
                        <a:ea typeface="Times New Roman" panose="02020603050405020304" pitchFamily="18" charset="0"/>
                      </a:endParaRPr>
                    </a:p>
                    <a:p>
                      <a:pPr>
                        <a:spcAft>
                          <a:spcPts val="0"/>
                        </a:spcAft>
                      </a:pPr>
                      <a:endParaRPr lang="ru-RU" sz="1600" b="1" dirty="0">
                        <a:solidFill>
                          <a:srgbClr val="000000"/>
                        </a:solidFill>
                        <a:effectLst/>
                        <a:latin typeface="+mn-lt"/>
                        <a:ea typeface="Times New Roman" panose="02020603050405020304" pitchFamily="18" charset="0"/>
                      </a:endParaRPr>
                    </a:p>
                    <a:p>
                      <a:pPr>
                        <a:spcAft>
                          <a:spcPts val="0"/>
                        </a:spcAft>
                      </a:pPr>
                      <a:endParaRPr lang="ru-RU" sz="1600" b="1" dirty="0">
                        <a:solidFill>
                          <a:srgbClr val="000000"/>
                        </a:solidFill>
                        <a:effectLst/>
                        <a:latin typeface="+mn-lt"/>
                        <a:ea typeface="Times New Roman" panose="02020603050405020304" pitchFamily="18" charset="0"/>
                      </a:endParaRPr>
                    </a:p>
                  </a:txBody>
                  <a:tcPr marL="68580" marR="68580" marT="0" marB="0"/>
                </a:tc>
                <a:tc>
                  <a:txBody>
                    <a:bodyPr/>
                    <a:lstStyle/>
                    <a:p>
                      <a:endParaRPr lang="ru-RU" dirty="0"/>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20212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645024"/>
            <a:ext cx="8388424" cy="2376264"/>
          </a:xfrm>
          <a:ln/>
        </p:spPr>
        <p:style>
          <a:lnRef idx="1">
            <a:schemeClr val="dk1"/>
          </a:lnRef>
          <a:fillRef idx="2">
            <a:schemeClr val="dk1"/>
          </a:fillRef>
          <a:effectRef idx="1">
            <a:schemeClr val="dk1"/>
          </a:effectRef>
          <a:fontRef idx="minor">
            <a:schemeClr val="dk1"/>
          </a:fontRef>
        </p:style>
        <p:txBody>
          <a:bodyPr>
            <a:normAutofit/>
          </a:bodyPr>
          <a:lstStyle/>
          <a:p>
            <a:r>
              <a:rPr lang="ru-RU" sz="4000" b="1" dirty="0">
                <a:solidFill>
                  <a:srgbClr val="C00000"/>
                </a:solidFill>
              </a:rPr>
              <a:t>Рекомендации по правилам поведения в ситуации коррупционной направленности</a:t>
            </a:r>
          </a:p>
        </p:txBody>
      </p:sp>
      <p:pic>
        <p:nvPicPr>
          <p:cNvPr id="13" name="Рисунок 12"/>
          <p:cNvPicPr>
            <a:picLocks noChangeAspect="1"/>
          </p:cNvPicPr>
          <p:nvPr/>
        </p:nvPicPr>
        <p:blipFill>
          <a:blip r:embed="rId2"/>
          <a:stretch>
            <a:fillRect/>
          </a:stretch>
        </p:blipFill>
        <p:spPr>
          <a:xfrm>
            <a:off x="2483768" y="404664"/>
            <a:ext cx="4860032" cy="3166952"/>
          </a:xfrm>
          <a:prstGeom prst="rect">
            <a:avLst/>
          </a:prstGeom>
        </p:spPr>
      </p:pic>
    </p:spTree>
    <p:extLst>
      <p:ext uri="{BB962C8B-B14F-4D97-AF65-F5344CB8AC3E}">
        <p14:creationId xmlns:p14="http://schemas.microsoft.com/office/powerpoint/2010/main" val="3582905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3219678117"/>
              </p:ext>
            </p:extLst>
          </p:nvPr>
        </p:nvGraphicFramePr>
        <p:xfrm>
          <a:off x="107504" y="116632"/>
          <a:ext cx="8928992" cy="6435849"/>
        </p:xfrm>
        <a:graphic>
          <a:graphicData uri="http://schemas.openxmlformats.org/drawingml/2006/table">
            <a:tbl>
              <a:tblPr firstRow="1" bandRow="1">
                <a:tableStyleId>{5940675A-B579-460E-94D1-54222C63F5DA}</a:tableStyleId>
              </a:tblPr>
              <a:tblGrid>
                <a:gridCol w="2304256">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tblGrid>
              <a:tr h="1496863">
                <a:tc>
                  <a:txBody>
                    <a:bodyPr/>
                    <a:lstStyle/>
                    <a:p>
                      <a:pPr algn="ctr">
                        <a:spcAft>
                          <a:spcPts val="0"/>
                        </a:spcAft>
                      </a:pPr>
                      <a:endParaRPr lang="ru-RU" sz="2000" b="1" dirty="0">
                        <a:solidFill>
                          <a:schemeClr val="tx1"/>
                        </a:solidFill>
                        <a:effectLst/>
                        <a:latin typeface="+mn-lt"/>
                        <a:ea typeface="Times New Roman" panose="02020603050405020304" pitchFamily="18" charset="0"/>
                      </a:endParaRPr>
                    </a:p>
                    <a:p>
                      <a:pPr algn="ctr">
                        <a:spcAft>
                          <a:spcPts val="0"/>
                        </a:spcAft>
                      </a:pPr>
                      <a:r>
                        <a:rPr lang="ru-RU" sz="2000" b="1" dirty="0">
                          <a:solidFill>
                            <a:schemeClr val="tx1"/>
                          </a:solidFill>
                          <a:effectLst/>
                          <a:latin typeface="+mn-lt"/>
                          <a:ea typeface="Times New Roman" panose="02020603050405020304" pitchFamily="18" charset="0"/>
                        </a:rPr>
                        <a:t>Возможные ситуации коррупционной направленности</a:t>
                      </a:r>
                    </a:p>
                  </a:txBody>
                  <a:tcPr marL="68580" marR="68580" marT="0" marB="0">
                    <a:solidFill>
                      <a:schemeClr val="bg2"/>
                    </a:solidFill>
                  </a:tcPr>
                </a:tc>
                <a:tc>
                  <a:txBody>
                    <a:bodyPr/>
                    <a:lstStyle/>
                    <a:p>
                      <a:pPr marR="3175" algn="ctr">
                        <a:spcAft>
                          <a:spcPts val="0"/>
                        </a:spcAft>
                      </a:pPr>
                      <a:endParaRPr lang="ru-RU" sz="2000" b="1" dirty="0">
                        <a:solidFill>
                          <a:schemeClr val="tx1"/>
                        </a:solidFill>
                        <a:effectLst/>
                        <a:latin typeface="+mn-lt"/>
                        <a:ea typeface="Times New Roman" panose="02020603050405020304" pitchFamily="18" charset="0"/>
                      </a:endParaRPr>
                    </a:p>
                    <a:p>
                      <a:pPr marR="3175" algn="ctr">
                        <a:spcAft>
                          <a:spcPts val="0"/>
                        </a:spcAft>
                      </a:pPr>
                      <a:endParaRPr lang="ru-RU" sz="2000" b="1" dirty="0">
                        <a:solidFill>
                          <a:schemeClr val="tx1"/>
                        </a:solidFill>
                        <a:effectLst/>
                        <a:latin typeface="+mn-lt"/>
                        <a:ea typeface="Times New Roman" panose="02020603050405020304" pitchFamily="18" charset="0"/>
                      </a:endParaRPr>
                    </a:p>
                    <a:p>
                      <a:pPr marR="3175" algn="ctr">
                        <a:spcAft>
                          <a:spcPts val="0"/>
                        </a:spcAft>
                      </a:pPr>
                      <a:r>
                        <a:rPr lang="ru-RU" sz="2000" b="1" dirty="0">
                          <a:solidFill>
                            <a:schemeClr val="tx1"/>
                          </a:solidFill>
                          <a:effectLst/>
                          <a:latin typeface="+mn-lt"/>
                          <a:ea typeface="Times New Roman" panose="02020603050405020304" pitchFamily="18" charset="0"/>
                        </a:rPr>
                        <a:t>Рекомендации </a:t>
                      </a:r>
                      <a:r>
                        <a:rPr lang="ru-RU" sz="2000" b="1" spc="-70" dirty="0">
                          <a:solidFill>
                            <a:schemeClr val="tx1"/>
                          </a:solidFill>
                          <a:effectLst/>
                          <a:latin typeface="+mn-lt"/>
                          <a:ea typeface="Times New Roman" panose="02020603050405020304" pitchFamily="18" charset="0"/>
                        </a:rPr>
                        <a:t>по правилам поведения</a:t>
                      </a:r>
                      <a:endParaRPr lang="ru-RU" sz="2000" b="1" dirty="0">
                        <a:solidFill>
                          <a:schemeClr val="tx1"/>
                        </a:solidFill>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4911849">
                <a:tc>
                  <a:txBody>
                    <a:bodyPr/>
                    <a:lstStyle/>
                    <a:p>
                      <a:pPr>
                        <a:spcAft>
                          <a:spcPts val="0"/>
                        </a:spcAft>
                      </a:pPr>
                      <a:r>
                        <a:rPr lang="ru-RU" sz="2000" b="1" spc="-20" dirty="0">
                          <a:solidFill>
                            <a:srgbClr val="000000"/>
                          </a:solidFill>
                          <a:effectLst/>
                          <a:latin typeface="+mn-lt"/>
                          <a:ea typeface="Times New Roman" panose="02020603050405020304" pitchFamily="18" charset="0"/>
                        </a:rPr>
                        <a:t> </a:t>
                      </a:r>
                      <a:endParaRPr lang="ru-RU" sz="2000" b="1" dirty="0">
                        <a:effectLst/>
                        <a:latin typeface="+mn-lt"/>
                        <a:ea typeface="Times New Roman" panose="02020603050405020304" pitchFamily="18" charset="0"/>
                      </a:endParaRPr>
                    </a:p>
                    <a:p>
                      <a:pPr>
                        <a:spcAft>
                          <a:spcPts val="0"/>
                        </a:spcAft>
                      </a:pPr>
                      <a:r>
                        <a:rPr lang="ru-RU" sz="2000" b="1" spc="-20" dirty="0">
                          <a:solidFill>
                            <a:srgbClr val="C00000"/>
                          </a:solidFill>
                          <a:effectLst/>
                          <a:latin typeface="+mn-lt"/>
                          <a:ea typeface="Times New Roman" panose="02020603050405020304" pitchFamily="18" charset="0"/>
                        </a:rPr>
                        <a:t>1. Провокации</a:t>
                      </a:r>
                      <a:endParaRPr lang="ru-RU" sz="20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indent="3810" algn="just">
                        <a:spcAft>
                          <a:spcPts val="0"/>
                        </a:spcAft>
                      </a:pPr>
                      <a:r>
                        <a:rPr lang="ru-RU" sz="2000" b="1" spc="20" dirty="0">
                          <a:solidFill>
                            <a:srgbClr val="000000"/>
                          </a:solidFill>
                          <a:effectLst/>
                          <a:latin typeface="+mn-lt"/>
                          <a:ea typeface="Times New Roman" panose="02020603050405020304" pitchFamily="18" charset="0"/>
                        </a:rPr>
                        <a:t>- не оставлять без присмотра служебные помещения, </a:t>
                      </a:r>
                      <a:r>
                        <a:rPr lang="ru-RU" sz="2000" b="1" spc="50" dirty="0">
                          <a:solidFill>
                            <a:srgbClr val="000000"/>
                          </a:solidFill>
                          <a:effectLst/>
                          <a:latin typeface="+mn-lt"/>
                          <a:ea typeface="Times New Roman" panose="02020603050405020304" pitchFamily="18" charset="0"/>
                        </a:rPr>
                        <a:t>в которых работают проверяющие, и личные вещи </a:t>
                      </a:r>
                      <a:r>
                        <a:rPr lang="ru-RU" sz="2000" b="1" spc="5" dirty="0">
                          <a:solidFill>
                            <a:srgbClr val="000000"/>
                          </a:solidFill>
                          <a:effectLst/>
                          <a:latin typeface="+mn-lt"/>
                          <a:ea typeface="Times New Roman" panose="02020603050405020304" pitchFamily="18" charset="0"/>
                        </a:rPr>
                        <a:t>(одежда, портфели, сумки и т. д.); </a:t>
                      </a:r>
                      <a:endParaRPr lang="ru-RU" sz="2000" b="1" dirty="0">
                        <a:effectLst/>
                        <a:latin typeface="+mn-lt"/>
                        <a:ea typeface="Times New Roman" panose="02020603050405020304" pitchFamily="18" charset="0"/>
                      </a:endParaRPr>
                    </a:p>
                    <a:p>
                      <a:pPr indent="3810" algn="just">
                        <a:spcAft>
                          <a:spcPts val="0"/>
                        </a:spcAft>
                      </a:pPr>
                      <a:r>
                        <a:rPr lang="ru-RU" sz="2000" b="1" spc="5" dirty="0">
                          <a:solidFill>
                            <a:srgbClr val="000000"/>
                          </a:solidFill>
                          <a:effectLst/>
                          <a:latin typeface="+mn-lt"/>
                          <a:ea typeface="Times New Roman" panose="02020603050405020304" pitchFamily="18" charset="0"/>
                        </a:rPr>
                        <a:t>- в случае обнаружения после ухода посетителя, на </a:t>
                      </a:r>
                      <a:r>
                        <a:rPr lang="ru-RU" sz="2000" b="1" spc="20" dirty="0">
                          <a:solidFill>
                            <a:srgbClr val="000000"/>
                          </a:solidFill>
                          <a:effectLst/>
                          <a:latin typeface="+mn-lt"/>
                          <a:ea typeface="Times New Roman" panose="02020603050405020304" pitchFamily="18" charset="0"/>
                        </a:rPr>
                        <a:t>рабочем месте или в личных вещах каких-либо </a:t>
                      </a:r>
                      <a:r>
                        <a:rPr lang="ru-RU" sz="2000" b="1" dirty="0">
                          <a:solidFill>
                            <a:srgbClr val="000000"/>
                          </a:solidFill>
                          <a:effectLst/>
                          <a:latin typeface="+mn-lt"/>
                          <a:ea typeface="Times New Roman" panose="02020603050405020304" pitchFamily="18" charset="0"/>
                        </a:rPr>
                        <a:t>посторонних предметов, не предпринимая никаких </a:t>
                      </a:r>
                      <a:r>
                        <a:rPr lang="ru-RU" sz="2000" b="1" spc="5" dirty="0">
                          <a:solidFill>
                            <a:srgbClr val="000000"/>
                          </a:solidFill>
                          <a:effectLst/>
                          <a:latin typeface="+mn-lt"/>
                          <a:ea typeface="Times New Roman" panose="02020603050405020304" pitchFamily="18" charset="0"/>
                        </a:rPr>
                        <a:t>самостоятельных действий, немедленно доложить непосредственному руководителю </a:t>
                      </a:r>
                      <a:endParaRPr lang="ru-RU" sz="20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bl>
          </a:graphicData>
        </a:graphic>
      </p:graphicFrame>
      <p:pic>
        <p:nvPicPr>
          <p:cNvPr id="3" name="Рисунок 2"/>
          <p:cNvPicPr>
            <a:picLocks noChangeAspect="1"/>
          </p:cNvPicPr>
          <p:nvPr/>
        </p:nvPicPr>
        <p:blipFill>
          <a:blip r:embed="rId2"/>
          <a:stretch>
            <a:fillRect/>
          </a:stretch>
        </p:blipFill>
        <p:spPr>
          <a:xfrm>
            <a:off x="179512" y="3334556"/>
            <a:ext cx="2204864" cy="2204864"/>
          </a:xfrm>
          <a:prstGeom prst="rect">
            <a:avLst/>
          </a:prstGeom>
        </p:spPr>
      </p:pic>
    </p:spTree>
    <p:extLst>
      <p:ext uri="{BB962C8B-B14F-4D97-AF65-F5344CB8AC3E}">
        <p14:creationId xmlns:p14="http://schemas.microsoft.com/office/powerpoint/2010/main" val="1655852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480179265"/>
              </p:ext>
            </p:extLst>
          </p:nvPr>
        </p:nvGraphicFramePr>
        <p:xfrm>
          <a:off x="0" y="44623"/>
          <a:ext cx="9036496" cy="6607543"/>
        </p:xfrm>
        <a:graphic>
          <a:graphicData uri="http://schemas.openxmlformats.org/drawingml/2006/table">
            <a:tbl>
              <a:tblPr firstRow="1" bandRow="1">
                <a:tableStyleId>{5940675A-B579-460E-94D1-54222C63F5DA}</a:tableStyleId>
              </a:tblPr>
              <a:tblGrid>
                <a:gridCol w="2385635">
                  <a:extLst>
                    <a:ext uri="{9D8B030D-6E8A-4147-A177-3AD203B41FA5}">
                      <a16:colId xmlns:a16="http://schemas.microsoft.com/office/drawing/2014/main" val="20000"/>
                    </a:ext>
                  </a:extLst>
                </a:gridCol>
                <a:gridCol w="6650861">
                  <a:extLst>
                    <a:ext uri="{9D8B030D-6E8A-4147-A177-3AD203B41FA5}">
                      <a16:colId xmlns:a16="http://schemas.microsoft.com/office/drawing/2014/main" val="20001"/>
                    </a:ext>
                  </a:extLst>
                </a:gridCol>
              </a:tblGrid>
              <a:tr h="1581665">
                <a:tc>
                  <a:txBody>
                    <a:bodyPr/>
                    <a:lstStyle/>
                    <a:p>
                      <a:pPr algn="ctr">
                        <a:spcAft>
                          <a:spcPts val="0"/>
                        </a:spcAft>
                      </a:pPr>
                      <a:endParaRPr lang="ru-RU" sz="2000" b="1" dirty="0">
                        <a:solidFill>
                          <a:schemeClr val="tx1"/>
                        </a:solidFill>
                        <a:effectLst/>
                        <a:latin typeface="+mn-lt"/>
                        <a:ea typeface="Times New Roman" panose="02020603050405020304" pitchFamily="18" charset="0"/>
                      </a:endParaRPr>
                    </a:p>
                    <a:p>
                      <a:pPr algn="ctr">
                        <a:spcAft>
                          <a:spcPts val="0"/>
                        </a:spcAft>
                      </a:pPr>
                      <a:r>
                        <a:rPr lang="ru-RU" sz="2000" b="1" dirty="0">
                          <a:solidFill>
                            <a:schemeClr val="tx1"/>
                          </a:solidFill>
                          <a:effectLst/>
                          <a:latin typeface="+mn-lt"/>
                          <a:ea typeface="Times New Roman" panose="02020603050405020304" pitchFamily="18" charset="0"/>
                        </a:rPr>
                        <a:t>Возможные ситуации коррупционной направленности</a:t>
                      </a:r>
                    </a:p>
                  </a:txBody>
                  <a:tcPr marL="68580" marR="68580" marT="0" marB="0">
                    <a:solidFill>
                      <a:schemeClr val="bg2"/>
                    </a:solidFill>
                  </a:tcPr>
                </a:tc>
                <a:tc>
                  <a:txBody>
                    <a:bodyPr/>
                    <a:lstStyle/>
                    <a:p>
                      <a:pPr marR="3175" algn="ctr">
                        <a:spcAft>
                          <a:spcPts val="0"/>
                        </a:spcAft>
                      </a:pPr>
                      <a:endParaRPr lang="ru-RU" sz="2000" b="1" dirty="0">
                        <a:solidFill>
                          <a:schemeClr val="tx1"/>
                        </a:solidFill>
                        <a:effectLst/>
                        <a:latin typeface="+mn-lt"/>
                        <a:ea typeface="Times New Roman" panose="02020603050405020304" pitchFamily="18" charset="0"/>
                      </a:endParaRPr>
                    </a:p>
                    <a:p>
                      <a:pPr marR="3175" algn="ctr">
                        <a:spcAft>
                          <a:spcPts val="0"/>
                        </a:spcAft>
                      </a:pPr>
                      <a:endParaRPr lang="ru-RU" sz="2000" b="1" dirty="0">
                        <a:solidFill>
                          <a:schemeClr val="tx1"/>
                        </a:solidFill>
                        <a:effectLst/>
                        <a:latin typeface="+mn-lt"/>
                        <a:ea typeface="Times New Roman" panose="02020603050405020304" pitchFamily="18" charset="0"/>
                      </a:endParaRPr>
                    </a:p>
                    <a:p>
                      <a:pPr marR="3175" algn="ctr">
                        <a:spcAft>
                          <a:spcPts val="0"/>
                        </a:spcAft>
                      </a:pPr>
                      <a:r>
                        <a:rPr lang="ru-RU" sz="2000" b="1" dirty="0">
                          <a:solidFill>
                            <a:schemeClr val="tx1"/>
                          </a:solidFill>
                          <a:effectLst/>
                          <a:latin typeface="+mn-lt"/>
                          <a:ea typeface="Times New Roman" panose="02020603050405020304" pitchFamily="18" charset="0"/>
                        </a:rPr>
                        <a:t>Рекомендации </a:t>
                      </a:r>
                      <a:r>
                        <a:rPr lang="ru-RU" sz="2000" b="1" spc="-70" dirty="0">
                          <a:solidFill>
                            <a:schemeClr val="tx1"/>
                          </a:solidFill>
                          <a:effectLst/>
                          <a:latin typeface="+mn-lt"/>
                          <a:ea typeface="Times New Roman" panose="02020603050405020304" pitchFamily="18" charset="0"/>
                        </a:rPr>
                        <a:t>по правилам поведения</a:t>
                      </a:r>
                      <a:endParaRPr lang="ru-RU" sz="2000" b="1" dirty="0">
                        <a:solidFill>
                          <a:schemeClr val="tx1"/>
                        </a:solidFill>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5025878">
                <a:tc>
                  <a:txBody>
                    <a:bodyPr/>
                    <a:lstStyle/>
                    <a:p>
                      <a:pPr>
                        <a:spcAft>
                          <a:spcPts val="0"/>
                        </a:spcAft>
                      </a:pPr>
                      <a:r>
                        <a:rPr lang="ru-RU" sz="1600" b="1" spc="-20" dirty="0">
                          <a:solidFill>
                            <a:srgbClr val="000000"/>
                          </a:solidFill>
                          <a:effectLst/>
                          <a:latin typeface="+mn-lt"/>
                          <a:ea typeface="Times New Roman" panose="02020603050405020304" pitchFamily="18" charset="0"/>
                        </a:rPr>
                        <a:t> </a:t>
                      </a:r>
                      <a:endParaRPr lang="ru-RU" sz="1600" b="1" dirty="0">
                        <a:effectLst/>
                        <a:latin typeface="+mn-lt"/>
                        <a:ea typeface="Times New Roman" panose="02020603050405020304" pitchFamily="18" charset="0"/>
                      </a:endParaRPr>
                    </a:p>
                    <a:p>
                      <a:pPr>
                        <a:spcAft>
                          <a:spcPts val="0"/>
                        </a:spcAft>
                      </a:pPr>
                      <a:r>
                        <a:rPr lang="ru-RU" sz="1800" b="1" spc="-20" dirty="0">
                          <a:solidFill>
                            <a:srgbClr val="C00000"/>
                          </a:solidFill>
                          <a:effectLst/>
                          <a:latin typeface="+mn-lt"/>
                          <a:ea typeface="Times New Roman" panose="02020603050405020304" pitchFamily="18" charset="0"/>
                        </a:rPr>
                        <a:t>2. Если Вам предлагают взятку</a:t>
                      </a:r>
                      <a:endParaRPr lang="ru-RU" sz="18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indent="148590" algn="just">
                        <a:spcAft>
                          <a:spcPts val="0"/>
                        </a:spcAft>
                      </a:pPr>
                      <a:r>
                        <a:rPr lang="ru-RU" sz="1800" b="1" dirty="0">
                          <a:solidFill>
                            <a:srgbClr val="000000"/>
                          </a:solidFill>
                          <a:effectLst/>
                          <a:latin typeface="+mn-lt"/>
                          <a:ea typeface="Times New Roman" panose="02020603050405020304" pitchFamily="18" charset="0"/>
                        </a:rPr>
                        <a:t>-</a:t>
                      </a:r>
                      <a:r>
                        <a:rPr lang="ru-RU" sz="1800" b="1" spc="15" dirty="0">
                          <a:solidFill>
                            <a:srgbClr val="000000"/>
                          </a:solidFill>
                          <a:effectLst/>
                          <a:latin typeface="+mn-lt"/>
                          <a:ea typeface="Times New Roman" panose="02020603050405020304" pitchFamily="18" charset="0"/>
                        </a:rPr>
                        <a:t>вести себя крайне осторожно, вежливо, без </a:t>
                      </a:r>
                      <a:r>
                        <a:rPr lang="ru-RU" sz="1800" b="1" spc="10" dirty="0">
                          <a:solidFill>
                            <a:srgbClr val="000000"/>
                          </a:solidFill>
                          <a:effectLst/>
                          <a:latin typeface="+mn-lt"/>
                          <a:ea typeface="Times New Roman" panose="02020603050405020304" pitchFamily="18" charset="0"/>
                        </a:rPr>
                        <a:t>заискивания, не допуская опрометчивых </a:t>
                      </a:r>
                      <a:r>
                        <a:rPr lang="ru-RU" sz="1800" b="1" spc="-5" dirty="0">
                          <a:solidFill>
                            <a:srgbClr val="000000"/>
                          </a:solidFill>
                          <a:effectLst/>
                          <a:latin typeface="+mn-lt"/>
                          <a:ea typeface="Times New Roman" panose="02020603050405020304" pitchFamily="18" charset="0"/>
                        </a:rPr>
                        <a:t>высказываний, которые могли бы трактоваться в</a:t>
                      </a:r>
                      <a:r>
                        <a:rPr lang="ru-RU" sz="1800" b="1" dirty="0">
                          <a:solidFill>
                            <a:srgbClr val="000000"/>
                          </a:solidFill>
                          <a:effectLst/>
                          <a:latin typeface="+mn-lt"/>
                          <a:ea typeface="Times New Roman" panose="02020603050405020304" pitchFamily="18" charset="0"/>
                        </a:rPr>
                        <a:t>зяткодателем либо как готовность, либо как категорический отказ принять взятку; </a:t>
                      </a:r>
                      <a:endParaRPr lang="ru-RU" sz="1800" b="1" dirty="0">
                        <a:effectLst/>
                        <a:latin typeface="+mn-lt"/>
                        <a:ea typeface="Times New Roman" panose="02020603050405020304" pitchFamily="18" charset="0"/>
                      </a:endParaRPr>
                    </a:p>
                    <a:p>
                      <a:pPr indent="148590" algn="just">
                        <a:spcAft>
                          <a:spcPts val="0"/>
                        </a:spcAft>
                      </a:pPr>
                      <a:r>
                        <a:rPr lang="ru-RU" sz="1800" b="1" dirty="0">
                          <a:solidFill>
                            <a:srgbClr val="000000"/>
                          </a:solidFill>
                          <a:effectLst/>
                          <a:latin typeface="+mn-lt"/>
                          <a:ea typeface="Times New Roman" panose="02020603050405020304" pitchFamily="18" charset="0"/>
                        </a:rPr>
                        <a:t>- </a:t>
                      </a:r>
                      <a:r>
                        <a:rPr lang="ru-RU" sz="1800" b="1" spc="5" dirty="0">
                          <a:solidFill>
                            <a:srgbClr val="000000"/>
                          </a:solidFill>
                          <a:effectLst/>
                          <a:latin typeface="+mn-lt"/>
                          <a:ea typeface="Times New Roman" panose="02020603050405020304" pitchFamily="18" charset="0"/>
                        </a:rPr>
                        <a:t>внимательно выслушать и точно запомнить </a:t>
                      </a:r>
                      <a:r>
                        <a:rPr lang="ru-RU" sz="1800" b="1" spc="55" dirty="0">
                          <a:solidFill>
                            <a:srgbClr val="000000"/>
                          </a:solidFill>
                          <a:effectLst/>
                          <a:latin typeface="+mn-lt"/>
                          <a:ea typeface="Times New Roman" panose="02020603050405020304" pitchFamily="18" charset="0"/>
                        </a:rPr>
                        <a:t>предложенные Вам условия (размеры сумм, </a:t>
                      </a:r>
                      <a:r>
                        <a:rPr lang="ru-RU" sz="1800" b="1" spc="25" dirty="0">
                          <a:solidFill>
                            <a:srgbClr val="000000"/>
                          </a:solidFill>
                          <a:effectLst/>
                          <a:latin typeface="+mn-lt"/>
                          <a:ea typeface="Times New Roman" panose="02020603050405020304" pitchFamily="18" charset="0"/>
                        </a:rPr>
                        <a:t>наименование товаров и характер услуг, сроки и способы передачи взятки, </a:t>
                      </a:r>
                      <a:r>
                        <a:rPr lang="ru-RU" sz="1800" b="1" dirty="0">
                          <a:solidFill>
                            <a:srgbClr val="000000"/>
                          </a:solidFill>
                          <a:effectLst/>
                          <a:latin typeface="+mn-lt"/>
                          <a:ea typeface="Times New Roman" panose="02020603050405020304" pitchFamily="18" charset="0"/>
                        </a:rPr>
                        <a:t>последовательность решения вопросов);</a:t>
                      </a:r>
                      <a:endParaRPr lang="ru-RU" sz="1800" b="1" dirty="0">
                        <a:effectLst/>
                        <a:latin typeface="+mn-lt"/>
                        <a:ea typeface="Times New Roman" panose="02020603050405020304" pitchFamily="18" charset="0"/>
                      </a:endParaRPr>
                    </a:p>
                    <a:p>
                      <a:pPr indent="148590" algn="just">
                        <a:spcAft>
                          <a:spcPts val="0"/>
                        </a:spcAft>
                      </a:pPr>
                      <a:r>
                        <a:rPr lang="ru-RU" sz="1800" b="1" dirty="0">
                          <a:solidFill>
                            <a:srgbClr val="000000"/>
                          </a:solidFill>
                          <a:effectLst/>
                          <a:latin typeface="+mn-lt"/>
                          <a:ea typeface="Times New Roman" panose="02020603050405020304" pitchFamily="18" charset="0"/>
                        </a:rPr>
                        <a:t>- </a:t>
                      </a:r>
                      <a:r>
                        <a:rPr lang="ru-RU" sz="1800" b="1" spc="40" dirty="0">
                          <a:solidFill>
                            <a:srgbClr val="000000"/>
                          </a:solidFill>
                          <a:effectLst/>
                          <a:latin typeface="+mn-lt"/>
                          <a:ea typeface="Times New Roman" panose="02020603050405020304" pitchFamily="18" charset="0"/>
                        </a:rPr>
                        <a:t>постараться перенести вопрос о времени и месте </a:t>
                      </a:r>
                      <a:r>
                        <a:rPr lang="ru-RU" sz="1800" b="1" spc="10" dirty="0">
                          <a:solidFill>
                            <a:srgbClr val="000000"/>
                          </a:solidFill>
                          <a:effectLst/>
                          <a:latin typeface="+mn-lt"/>
                          <a:ea typeface="Times New Roman" panose="02020603050405020304" pitchFamily="18" charset="0"/>
                        </a:rPr>
                        <a:t>передачи взятки до следующей беседы и предложить </a:t>
                      </a:r>
                      <a:r>
                        <a:rPr lang="ru-RU" sz="1800" b="1" dirty="0">
                          <a:solidFill>
                            <a:srgbClr val="000000"/>
                          </a:solidFill>
                          <a:effectLst/>
                          <a:latin typeface="+mn-lt"/>
                          <a:ea typeface="Times New Roman" panose="02020603050405020304" pitchFamily="18" charset="0"/>
                        </a:rPr>
                        <a:t>хорошо знакомое Вам место для следующей встречи;</a:t>
                      </a:r>
                      <a:endParaRPr lang="ru-RU" sz="1800" b="1" dirty="0">
                        <a:effectLst/>
                        <a:latin typeface="+mn-lt"/>
                        <a:ea typeface="Times New Roman" panose="02020603050405020304" pitchFamily="18" charset="0"/>
                      </a:endParaRPr>
                    </a:p>
                    <a:p>
                      <a:pPr indent="148590" algn="just">
                        <a:spcAft>
                          <a:spcPts val="0"/>
                        </a:spcAft>
                      </a:pPr>
                      <a:r>
                        <a:rPr lang="ru-RU" sz="1800" b="1" dirty="0">
                          <a:solidFill>
                            <a:srgbClr val="000000"/>
                          </a:solidFill>
                          <a:effectLst/>
                          <a:latin typeface="+mn-lt"/>
                          <a:ea typeface="Times New Roman" panose="02020603050405020304" pitchFamily="18" charset="0"/>
                        </a:rPr>
                        <a:t>- </a:t>
                      </a:r>
                      <a:r>
                        <a:rPr lang="ru-RU" sz="1800" b="1" spc="25" dirty="0">
                          <a:solidFill>
                            <a:srgbClr val="000000"/>
                          </a:solidFill>
                          <a:effectLst/>
                          <a:latin typeface="+mn-lt"/>
                          <a:ea typeface="Times New Roman" panose="02020603050405020304" pitchFamily="18" charset="0"/>
                        </a:rPr>
                        <a:t>не берите инициативу в разговоре на себя, больше </a:t>
                      </a:r>
                      <a:r>
                        <a:rPr lang="ru-RU" sz="1800" b="1" spc="35" dirty="0">
                          <a:solidFill>
                            <a:srgbClr val="000000"/>
                          </a:solidFill>
                          <a:effectLst/>
                          <a:latin typeface="+mn-lt"/>
                          <a:ea typeface="Times New Roman" panose="02020603050405020304" pitchFamily="18" charset="0"/>
                        </a:rPr>
                        <a:t>«работайте на прием», позволяйте потенциальному </a:t>
                      </a:r>
                      <a:r>
                        <a:rPr lang="ru-RU" sz="1800" b="1" spc="-5" dirty="0">
                          <a:solidFill>
                            <a:srgbClr val="000000"/>
                          </a:solidFill>
                          <a:effectLst/>
                          <a:latin typeface="+mn-lt"/>
                          <a:ea typeface="Times New Roman" panose="02020603050405020304" pitchFamily="18" charset="0"/>
                        </a:rPr>
                        <a:t>взяткодателю «выговориться», сообщить Вам как </a:t>
                      </a:r>
                      <a:r>
                        <a:rPr lang="ru-RU" sz="1800" b="1" dirty="0">
                          <a:solidFill>
                            <a:srgbClr val="000000"/>
                          </a:solidFill>
                          <a:effectLst/>
                          <a:latin typeface="+mn-lt"/>
                          <a:ea typeface="Times New Roman" panose="02020603050405020304" pitchFamily="18" charset="0"/>
                        </a:rPr>
                        <a:t>можно больше информации;</a:t>
                      </a:r>
                      <a:endParaRPr lang="ru-RU" sz="1800" b="1" dirty="0">
                        <a:effectLst/>
                        <a:latin typeface="+mn-lt"/>
                        <a:ea typeface="Times New Roman" panose="02020603050405020304" pitchFamily="18" charset="0"/>
                      </a:endParaRPr>
                    </a:p>
                    <a:p>
                      <a:pPr marL="342900" lvl="0" indent="-342900" algn="just">
                        <a:spcAft>
                          <a:spcPts val="0"/>
                        </a:spcAft>
                        <a:buFont typeface="Arial" panose="020B0604020202020204" pitchFamily="34" charset="0"/>
                        <a:buChar char="*"/>
                        <a:tabLst>
                          <a:tab pos="135890" algn="l"/>
                        </a:tabLst>
                      </a:pPr>
                      <a:r>
                        <a:rPr lang="ru-RU" sz="1800" b="1" spc="10" dirty="0">
                          <a:solidFill>
                            <a:srgbClr val="000000"/>
                          </a:solidFill>
                          <a:effectLst/>
                          <a:latin typeface="+mn-lt"/>
                          <a:ea typeface="Times New Roman" panose="02020603050405020304" pitchFamily="18" charset="0"/>
                        </a:rPr>
                        <a:t>при наличии у Вас диктофона постараться записать </a:t>
                      </a:r>
                      <a:r>
                        <a:rPr lang="ru-RU" sz="1800" b="1" dirty="0">
                          <a:solidFill>
                            <a:srgbClr val="000000"/>
                          </a:solidFill>
                          <a:effectLst/>
                          <a:latin typeface="+mn-lt"/>
                          <a:ea typeface="Times New Roman" panose="02020603050405020304" pitchFamily="18" charset="0"/>
                        </a:rPr>
                        <a:t>(скрытно) предложение о взятке;</a:t>
                      </a:r>
                      <a:endParaRPr lang="ru-RU" sz="1800" b="1" dirty="0">
                        <a:effectLst/>
                        <a:latin typeface="+mn-lt"/>
                        <a:ea typeface="Times New Roman" panose="02020603050405020304" pitchFamily="18" charset="0"/>
                      </a:endParaRPr>
                    </a:p>
                    <a:p>
                      <a:pPr marL="342900" lvl="0" indent="-342900" algn="just">
                        <a:spcAft>
                          <a:spcPts val="0"/>
                        </a:spcAft>
                        <a:buFont typeface="Arial" panose="020B0604020202020204" pitchFamily="34" charset="0"/>
                        <a:buChar char="*"/>
                        <a:tabLst>
                          <a:tab pos="135890" algn="l"/>
                        </a:tabLst>
                      </a:pPr>
                      <a:r>
                        <a:rPr lang="ru-RU" sz="1800" b="1" spc="15" dirty="0">
                          <a:solidFill>
                            <a:srgbClr val="000000"/>
                          </a:solidFill>
                          <a:effectLst/>
                          <a:latin typeface="+mn-lt"/>
                          <a:ea typeface="Times New Roman" panose="02020603050405020304" pitchFamily="18" charset="0"/>
                        </a:rPr>
                        <a:t>подготовить письменное сообщение по данному факту </a:t>
                      </a:r>
                      <a:endParaRPr lang="ru-RU" sz="18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bl>
          </a:graphicData>
        </a:graphic>
      </p:graphicFrame>
      <p:pic>
        <p:nvPicPr>
          <p:cNvPr id="2" name="Рисунок 1"/>
          <p:cNvPicPr>
            <a:picLocks noChangeAspect="1"/>
          </p:cNvPicPr>
          <p:nvPr/>
        </p:nvPicPr>
        <p:blipFill>
          <a:blip r:embed="rId2"/>
          <a:stretch>
            <a:fillRect/>
          </a:stretch>
        </p:blipFill>
        <p:spPr>
          <a:xfrm>
            <a:off x="0" y="2948366"/>
            <a:ext cx="2411760" cy="1416738"/>
          </a:xfrm>
          <a:prstGeom prst="rect">
            <a:avLst/>
          </a:prstGeom>
        </p:spPr>
      </p:pic>
    </p:spTree>
    <p:extLst>
      <p:ext uri="{BB962C8B-B14F-4D97-AF65-F5344CB8AC3E}">
        <p14:creationId xmlns:p14="http://schemas.microsoft.com/office/powerpoint/2010/main" val="1088257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3251938395"/>
              </p:ext>
            </p:extLst>
          </p:nvPr>
        </p:nvGraphicFramePr>
        <p:xfrm>
          <a:off x="0" y="44623"/>
          <a:ext cx="9036496" cy="6946145"/>
        </p:xfrm>
        <a:graphic>
          <a:graphicData uri="http://schemas.openxmlformats.org/drawingml/2006/table">
            <a:tbl>
              <a:tblPr firstRow="1" bandRow="1">
                <a:tableStyleId>{5940675A-B579-460E-94D1-54222C63F5DA}</a:tableStyleId>
              </a:tblPr>
              <a:tblGrid>
                <a:gridCol w="2385635">
                  <a:extLst>
                    <a:ext uri="{9D8B030D-6E8A-4147-A177-3AD203B41FA5}">
                      <a16:colId xmlns:a16="http://schemas.microsoft.com/office/drawing/2014/main" val="20000"/>
                    </a:ext>
                  </a:extLst>
                </a:gridCol>
                <a:gridCol w="6650861">
                  <a:extLst>
                    <a:ext uri="{9D8B030D-6E8A-4147-A177-3AD203B41FA5}">
                      <a16:colId xmlns:a16="http://schemas.microsoft.com/office/drawing/2014/main" val="20001"/>
                    </a:ext>
                  </a:extLst>
                </a:gridCol>
              </a:tblGrid>
              <a:tr h="1581665">
                <a:tc>
                  <a:txBody>
                    <a:bodyPr/>
                    <a:lstStyle/>
                    <a:p>
                      <a:pPr algn="ctr">
                        <a:spcAft>
                          <a:spcPts val="0"/>
                        </a:spcAft>
                      </a:pPr>
                      <a:endParaRPr lang="ru-RU" sz="2000" b="1" dirty="0">
                        <a:solidFill>
                          <a:schemeClr val="tx1"/>
                        </a:solidFill>
                        <a:effectLst/>
                        <a:latin typeface="+mn-lt"/>
                        <a:ea typeface="Times New Roman" panose="02020603050405020304" pitchFamily="18" charset="0"/>
                      </a:endParaRPr>
                    </a:p>
                    <a:p>
                      <a:pPr algn="ctr">
                        <a:spcAft>
                          <a:spcPts val="0"/>
                        </a:spcAft>
                      </a:pPr>
                      <a:r>
                        <a:rPr lang="ru-RU" sz="2000" b="1" dirty="0">
                          <a:solidFill>
                            <a:schemeClr val="tx1"/>
                          </a:solidFill>
                          <a:effectLst/>
                          <a:latin typeface="+mn-lt"/>
                          <a:ea typeface="Times New Roman" panose="02020603050405020304" pitchFamily="18" charset="0"/>
                        </a:rPr>
                        <a:t>Возможные ситуации коррупционной направленности</a:t>
                      </a:r>
                    </a:p>
                  </a:txBody>
                  <a:tcPr marL="68580" marR="68580" marT="0" marB="0">
                    <a:solidFill>
                      <a:schemeClr val="bg2"/>
                    </a:solidFill>
                  </a:tcPr>
                </a:tc>
                <a:tc>
                  <a:txBody>
                    <a:bodyPr/>
                    <a:lstStyle/>
                    <a:p>
                      <a:pPr marR="3175" algn="ctr">
                        <a:spcAft>
                          <a:spcPts val="0"/>
                        </a:spcAft>
                      </a:pPr>
                      <a:endParaRPr lang="ru-RU" sz="2000" b="1" dirty="0">
                        <a:solidFill>
                          <a:schemeClr val="tx1"/>
                        </a:solidFill>
                        <a:effectLst/>
                        <a:latin typeface="+mn-lt"/>
                        <a:ea typeface="Times New Roman" panose="02020603050405020304" pitchFamily="18" charset="0"/>
                      </a:endParaRPr>
                    </a:p>
                    <a:p>
                      <a:pPr marR="3175" algn="ctr">
                        <a:spcAft>
                          <a:spcPts val="0"/>
                        </a:spcAft>
                      </a:pPr>
                      <a:endParaRPr lang="ru-RU" sz="2000" b="1" dirty="0">
                        <a:solidFill>
                          <a:schemeClr val="tx1"/>
                        </a:solidFill>
                        <a:effectLst/>
                        <a:latin typeface="+mn-lt"/>
                        <a:ea typeface="Times New Roman" panose="02020603050405020304" pitchFamily="18" charset="0"/>
                      </a:endParaRPr>
                    </a:p>
                    <a:p>
                      <a:pPr marR="3175" algn="ctr">
                        <a:spcAft>
                          <a:spcPts val="0"/>
                        </a:spcAft>
                      </a:pPr>
                      <a:r>
                        <a:rPr lang="ru-RU" sz="2000" b="1" dirty="0">
                          <a:solidFill>
                            <a:schemeClr val="tx1"/>
                          </a:solidFill>
                          <a:effectLst/>
                          <a:latin typeface="+mn-lt"/>
                          <a:ea typeface="Times New Roman" panose="02020603050405020304" pitchFamily="18" charset="0"/>
                        </a:rPr>
                        <a:t>Рекомендации </a:t>
                      </a:r>
                      <a:r>
                        <a:rPr lang="ru-RU" sz="2000" b="1" spc="-70" dirty="0">
                          <a:solidFill>
                            <a:schemeClr val="tx1"/>
                          </a:solidFill>
                          <a:effectLst/>
                          <a:latin typeface="+mn-lt"/>
                          <a:ea typeface="Times New Roman" panose="02020603050405020304" pitchFamily="18" charset="0"/>
                        </a:rPr>
                        <a:t>по правилам поведения</a:t>
                      </a:r>
                      <a:endParaRPr lang="ru-RU" sz="2000" b="1" dirty="0">
                        <a:solidFill>
                          <a:schemeClr val="tx1"/>
                        </a:solidFill>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5025878">
                <a:tc>
                  <a:txBody>
                    <a:bodyPr/>
                    <a:lstStyle/>
                    <a:p>
                      <a:pPr>
                        <a:spcAft>
                          <a:spcPts val="0"/>
                        </a:spcAft>
                      </a:pPr>
                      <a:r>
                        <a:rPr lang="ru-RU" sz="1600" b="1" spc="-20" dirty="0">
                          <a:solidFill>
                            <a:srgbClr val="000000"/>
                          </a:solidFill>
                          <a:effectLst/>
                          <a:latin typeface="+mn-lt"/>
                          <a:ea typeface="Times New Roman" panose="02020603050405020304" pitchFamily="18" charset="0"/>
                        </a:rPr>
                        <a:t> </a:t>
                      </a:r>
                      <a:endParaRPr lang="ru-RU" sz="1600" b="1" dirty="0">
                        <a:effectLst/>
                        <a:latin typeface="+mn-lt"/>
                        <a:ea typeface="Times New Roman" panose="02020603050405020304" pitchFamily="18" charset="0"/>
                      </a:endParaRPr>
                    </a:p>
                    <a:p>
                      <a:pPr>
                        <a:spcAft>
                          <a:spcPts val="0"/>
                        </a:spcAft>
                      </a:pPr>
                      <a:r>
                        <a:rPr lang="ru-RU" sz="1800" b="1" spc="-20" dirty="0">
                          <a:solidFill>
                            <a:srgbClr val="C00000"/>
                          </a:solidFill>
                          <a:effectLst/>
                          <a:latin typeface="+mn-lt"/>
                          <a:ea typeface="Times New Roman" panose="02020603050405020304" pitchFamily="18" charset="0"/>
                        </a:rPr>
                        <a:t>3. Угроза жизни и здоровью</a:t>
                      </a:r>
                      <a:endParaRPr lang="ru-RU" sz="18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algn="just">
                        <a:spcAft>
                          <a:spcPts val="0"/>
                        </a:spcAft>
                      </a:pPr>
                      <a:r>
                        <a:rPr lang="ru-RU" sz="1600" b="1" spc="10" dirty="0">
                          <a:solidFill>
                            <a:srgbClr val="000000"/>
                          </a:solidFill>
                          <a:effectLst/>
                          <a:latin typeface="+mn-lt"/>
                          <a:ea typeface="Times New Roman" panose="02020603050405020304" pitchFamily="18" charset="0"/>
                        </a:rPr>
                        <a:t>Если оказывается </a:t>
                      </a:r>
                      <a:r>
                        <a:rPr lang="ru-RU" sz="1600" b="1" spc="20" dirty="0">
                          <a:solidFill>
                            <a:srgbClr val="000000"/>
                          </a:solidFill>
                          <a:effectLst/>
                          <a:latin typeface="+mn-lt"/>
                          <a:ea typeface="Times New Roman" panose="02020603050405020304" pitchFamily="18" charset="0"/>
                        </a:rPr>
                        <a:t>открытое давление или осуществляется угроза </a:t>
                      </a:r>
                      <a:r>
                        <a:rPr lang="ru-RU" sz="1600" b="1" dirty="0">
                          <a:solidFill>
                            <a:srgbClr val="000000"/>
                          </a:solidFill>
                          <a:effectLst/>
                          <a:latin typeface="+mn-lt"/>
                          <a:ea typeface="Times New Roman" panose="02020603050405020304" pitchFamily="18" charset="0"/>
                        </a:rPr>
                        <a:t>жизни и здоровью </a:t>
                      </a:r>
                      <a:r>
                        <a:rPr lang="ru-RU" sz="1600" b="1" spc="10" dirty="0">
                          <a:solidFill>
                            <a:srgbClr val="000000"/>
                          </a:solidFill>
                          <a:effectLst/>
                          <a:latin typeface="+mn-lt"/>
                          <a:ea typeface="Times New Roman" panose="02020603050405020304" pitchFamily="18" charset="0"/>
                        </a:rPr>
                        <a:t>гражданского служащего </a:t>
                      </a:r>
                      <a:r>
                        <a:rPr lang="ru-RU" sz="1600" b="1" dirty="0">
                          <a:solidFill>
                            <a:srgbClr val="000000"/>
                          </a:solidFill>
                          <a:effectLst/>
                          <a:latin typeface="+mn-lt"/>
                          <a:ea typeface="Times New Roman" panose="02020603050405020304" pitchFamily="18" charset="0"/>
                        </a:rPr>
                        <a:t>или членам его семьи со стороны </a:t>
                      </a:r>
                      <a:r>
                        <a:rPr lang="ru-RU" sz="1600" b="1" spc="60" dirty="0">
                          <a:solidFill>
                            <a:srgbClr val="000000"/>
                          </a:solidFill>
                          <a:effectLst/>
                          <a:latin typeface="+mn-lt"/>
                          <a:ea typeface="Times New Roman" panose="02020603050405020304" pitchFamily="18" charset="0"/>
                        </a:rPr>
                        <a:t>сотрудников проверяемой организации либо от </a:t>
                      </a:r>
                      <a:r>
                        <a:rPr lang="ru-RU" sz="1600" b="1" dirty="0">
                          <a:solidFill>
                            <a:srgbClr val="000000"/>
                          </a:solidFill>
                          <a:effectLst/>
                          <a:latin typeface="+mn-lt"/>
                          <a:ea typeface="Times New Roman" panose="02020603050405020304" pitchFamily="18" charset="0"/>
                        </a:rPr>
                        <a:t>других лиц рекомендуется:</a:t>
                      </a:r>
                      <a:endParaRPr lang="ru-RU" sz="1600" b="1" dirty="0">
                        <a:effectLst/>
                        <a:latin typeface="+mn-lt"/>
                        <a:ea typeface="Times New Roman" panose="02020603050405020304" pitchFamily="18" charset="0"/>
                      </a:endParaRPr>
                    </a:p>
                    <a:p>
                      <a:pPr marL="342900" lvl="0" indent="-342900" algn="just">
                        <a:spcAft>
                          <a:spcPts val="0"/>
                        </a:spcAft>
                        <a:buFont typeface="Arial" panose="020B0604020202020204" pitchFamily="34" charset="0"/>
                        <a:buChar char="*"/>
                        <a:tabLst>
                          <a:tab pos="135890" algn="l"/>
                        </a:tabLst>
                      </a:pPr>
                      <a:r>
                        <a:rPr lang="ru-RU" sz="1600" b="1" spc="20" dirty="0">
                          <a:solidFill>
                            <a:srgbClr val="000000"/>
                          </a:solidFill>
                          <a:effectLst/>
                          <a:latin typeface="+mn-lt"/>
                          <a:ea typeface="Times New Roman" panose="02020603050405020304" pitchFamily="18" charset="0"/>
                        </a:rPr>
                        <a:t>по возможности скрытно включить записывающее у</a:t>
                      </a:r>
                      <a:r>
                        <a:rPr lang="ru-RU" sz="1600" b="1" dirty="0">
                          <a:solidFill>
                            <a:srgbClr val="000000"/>
                          </a:solidFill>
                          <a:effectLst/>
                          <a:latin typeface="+mn-lt"/>
                          <a:ea typeface="Times New Roman" panose="02020603050405020304" pitchFamily="18" charset="0"/>
                        </a:rPr>
                        <a:t>стройство;</a:t>
                      </a:r>
                      <a:endParaRPr lang="ru-RU" sz="1600" b="1" dirty="0">
                        <a:effectLst/>
                        <a:latin typeface="+mn-lt"/>
                        <a:ea typeface="Times New Roman" panose="02020603050405020304" pitchFamily="18" charset="0"/>
                      </a:endParaRPr>
                    </a:p>
                    <a:p>
                      <a:pPr marL="342900" lvl="0" indent="-342900" algn="just">
                        <a:spcAft>
                          <a:spcPts val="0"/>
                        </a:spcAft>
                        <a:buFont typeface="Arial" panose="020B0604020202020204" pitchFamily="34" charset="0"/>
                        <a:buChar char="*"/>
                        <a:tabLst>
                          <a:tab pos="135890" algn="l"/>
                        </a:tabLst>
                      </a:pPr>
                      <a:r>
                        <a:rPr lang="ru-RU" sz="1600" b="1" spc="10" dirty="0">
                          <a:solidFill>
                            <a:srgbClr val="000000"/>
                          </a:solidFill>
                          <a:effectLst/>
                          <a:latin typeface="+mn-lt"/>
                          <a:ea typeface="Times New Roman" panose="02020603050405020304" pitchFamily="18" charset="0"/>
                        </a:rPr>
                        <a:t>с угрожающими держать себя хладнокровно, а если их действия становятся агрессивными, срочно сообщить об угрозах в правоохранительные органы и непосредственному </a:t>
                      </a:r>
                      <a:r>
                        <a:rPr lang="ru-RU" sz="1600" b="1" spc="5" dirty="0">
                          <a:solidFill>
                            <a:srgbClr val="000000"/>
                          </a:solidFill>
                          <a:effectLst/>
                          <a:latin typeface="+mn-lt"/>
                          <a:ea typeface="Times New Roman" panose="02020603050405020304" pitchFamily="18" charset="0"/>
                        </a:rPr>
                        <a:t>руководителю, вызвать руководителя </a:t>
                      </a:r>
                      <a:r>
                        <a:rPr lang="ru-RU" sz="1600" b="1" dirty="0">
                          <a:solidFill>
                            <a:srgbClr val="000000"/>
                          </a:solidFill>
                          <a:effectLst/>
                          <a:latin typeface="+mn-lt"/>
                          <a:ea typeface="Times New Roman" panose="02020603050405020304" pitchFamily="18" charset="0"/>
                        </a:rPr>
                        <a:t>проверяемой организации;</a:t>
                      </a:r>
                      <a:endParaRPr lang="ru-RU" sz="1600" b="1" dirty="0">
                        <a:effectLst/>
                        <a:latin typeface="+mn-lt"/>
                        <a:ea typeface="Times New Roman" panose="02020603050405020304" pitchFamily="18" charset="0"/>
                      </a:endParaRPr>
                    </a:p>
                    <a:p>
                      <a:pPr marL="342900" lvl="0" indent="-342900" algn="just">
                        <a:spcAft>
                          <a:spcPts val="0"/>
                        </a:spcAft>
                        <a:buFont typeface="Arial" panose="020B0604020202020204" pitchFamily="34" charset="0"/>
                        <a:buChar char="*"/>
                        <a:tabLst>
                          <a:tab pos="187325" algn="l"/>
                        </a:tabLst>
                      </a:pPr>
                      <a:r>
                        <a:rPr lang="ru-RU" sz="1600" b="1" spc="65" dirty="0">
                          <a:solidFill>
                            <a:srgbClr val="000000"/>
                          </a:solidFill>
                          <a:effectLst/>
                          <a:latin typeface="+mn-lt"/>
                          <a:ea typeface="Times New Roman" panose="02020603050405020304" pitchFamily="18" charset="0"/>
                        </a:rPr>
                        <a:t>в случае если угрожают в спокойном тоне (без </a:t>
                      </a:r>
                      <a:r>
                        <a:rPr lang="ru-RU" sz="1600" b="1" spc="-5" dirty="0">
                          <a:solidFill>
                            <a:srgbClr val="000000"/>
                          </a:solidFill>
                          <a:effectLst/>
                          <a:latin typeface="+mn-lt"/>
                          <a:ea typeface="Times New Roman" panose="02020603050405020304" pitchFamily="18" charset="0"/>
                        </a:rPr>
                        <a:t>признаков агрессии) и выдвигают какие-либо </a:t>
                      </a:r>
                      <a:r>
                        <a:rPr lang="ru-RU" sz="1600" b="1" spc="15" dirty="0">
                          <a:solidFill>
                            <a:srgbClr val="000000"/>
                          </a:solidFill>
                          <a:effectLst/>
                          <a:latin typeface="+mn-lt"/>
                          <a:ea typeface="Times New Roman" panose="02020603050405020304" pitchFamily="18" charset="0"/>
                        </a:rPr>
                        <a:t>условия, внимательно выслушать их, запомнить </a:t>
                      </a:r>
                      <a:r>
                        <a:rPr lang="ru-RU" sz="1600" b="1" spc="-5" dirty="0">
                          <a:solidFill>
                            <a:srgbClr val="000000"/>
                          </a:solidFill>
                          <a:effectLst/>
                          <a:latin typeface="+mn-lt"/>
                          <a:ea typeface="Times New Roman" panose="02020603050405020304" pitchFamily="18" charset="0"/>
                        </a:rPr>
                        <a:t>внешность угрожающих и пообещать подумать над их </a:t>
                      </a:r>
                      <a:r>
                        <a:rPr lang="ru-RU" sz="1600" b="1" dirty="0">
                          <a:solidFill>
                            <a:srgbClr val="000000"/>
                          </a:solidFill>
                          <a:effectLst/>
                          <a:latin typeface="+mn-lt"/>
                          <a:ea typeface="Times New Roman" panose="02020603050405020304" pitchFamily="18" charset="0"/>
                        </a:rPr>
                        <a:t>предложением;</a:t>
                      </a:r>
                      <a:endParaRPr lang="ru-RU" sz="1600" b="1" dirty="0">
                        <a:effectLst/>
                        <a:latin typeface="+mn-lt"/>
                        <a:ea typeface="Times New Roman" panose="02020603050405020304" pitchFamily="18" charset="0"/>
                      </a:endParaRPr>
                    </a:p>
                    <a:p>
                      <a:pPr marL="342900" lvl="0" indent="-342900" algn="just">
                        <a:spcAft>
                          <a:spcPts val="0"/>
                        </a:spcAft>
                        <a:buFont typeface="Arial" panose="020B0604020202020204" pitchFamily="34" charset="0"/>
                        <a:buChar char="*"/>
                        <a:tabLst>
                          <a:tab pos="187325" algn="l"/>
                        </a:tabLst>
                      </a:pPr>
                      <a:r>
                        <a:rPr lang="ru-RU" sz="1600" b="1" spc="5" dirty="0">
                          <a:solidFill>
                            <a:srgbClr val="000000"/>
                          </a:solidFill>
                          <a:effectLst/>
                          <a:latin typeface="+mn-lt"/>
                          <a:ea typeface="Times New Roman" panose="02020603050405020304" pitchFamily="18" charset="0"/>
                        </a:rPr>
                        <a:t>немедленно доложить о факте угрозы своему </a:t>
                      </a:r>
                      <a:r>
                        <a:rPr lang="ru-RU" sz="1600" b="1" spc="20" dirty="0">
                          <a:solidFill>
                            <a:srgbClr val="000000"/>
                          </a:solidFill>
                          <a:effectLst/>
                          <a:latin typeface="+mn-lt"/>
                          <a:ea typeface="Times New Roman" panose="02020603050405020304" pitchFamily="18" charset="0"/>
                        </a:rPr>
                        <a:t>руководителю и написать заявление в </a:t>
                      </a:r>
                      <a:r>
                        <a:rPr lang="ru-RU" sz="1600" b="1" spc="5" dirty="0">
                          <a:solidFill>
                            <a:srgbClr val="000000"/>
                          </a:solidFill>
                          <a:effectLst/>
                          <a:latin typeface="+mn-lt"/>
                          <a:ea typeface="Times New Roman" panose="02020603050405020304" pitchFamily="18" charset="0"/>
                        </a:rPr>
                        <a:t>правоохранительные органы с подробным </a:t>
                      </a:r>
                      <a:r>
                        <a:rPr lang="ru-RU" sz="1600" b="1" spc="10" dirty="0">
                          <a:solidFill>
                            <a:srgbClr val="000000"/>
                          </a:solidFill>
                          <a:effectLst/>
                          <a:latin typeface="+mn-lt"/>
                          <a:ea typeface="Times New Roman" panose="02020603050405020304" pitchFamily="18" charset="0"/>
                        </a:rPr>
                        <a:t>изложением случившегося; </a:t>
                      </a:r>
                      <a:endParaRPr lang="ru-RU" sz="1600" b="1" dirty="0">
                        <a:effectLst/>
                        <a:latin typeface="+mn-lt"/>
                        <a:ea typeface="Times New Roman" panose="02020603050405020304" pitchFamily="18" charset="0"/>
                      </a:endParaRPr>
                    </a:p>
                    <a:p>
                      <a:pPr marL="342900" lvl="0" indent="-342900" algn="just">
                        <a:spcAft>
                          <a:spcPts val="0"/>
                        </a:spcAft>
                        <a:buFont typeface="Arial" panose="020B0604020202020204" pitchFamily="34" charset="0"/>
                        <a:buChar char="*"/>
                        <a:tabLst>
                          <a:tab pos="236220" algn="l"/>
                        </a:tabLst>
                      </a:pPr>
                      <a:r>
                        <a:rPr lang="ru-RU" sz="1600" b="1" spc="10" dirty="0">
                          <a:solidFill>
                            <a:srgbClr val="000000"/>
                          </a:solidFill>
                          <a:effectLst/>
                          <a:latin typeface="+mn-lt"/>
                          <a:ea typeface="Times New Roman" panose="02020603050405020304" pitchFamily="18" charset="0"/>
                        </a:rPr>
                        <a:t>в случае поступления угроз по телефону, по </a:t>
                      </a:r>
                      <a:r>
                        <a:rPr lang="ru-RU" sz="1600" b="1" spc="20" dirty="0">
                          <a:solidFill>
                            <a:srgbClr val="000000"/>
                          </a:solidFill>
                          <a:effectLst/>
                          <a:latin typeface="+mn-lt"/>
                          <a:ea typeface="Times New Roman" panose="02020603050405020304" pitchFamily="18" charset="0"/>
                        </a:rPr>
                        <a:t>возможности определить номер телефона, с которого </a:t>
                      </a:r>
                      <a:r>
                        <a:rPr lang="ru-RU" sz="1600" b="1" spc="5" dirty="0">
                          <a:solidFill>
                            <a:srgbClr val="000000"/>
                          </a:solidFill>
                          <a:effectLst/>
                          <a:latin typeface="+mn-lt"/>
                          <a:ea typeface="Times New Roman" panose="02020603050405020304" pitchFamily="18" charset="0"/>
                        </a:rPr>
                        <a:t>поступил звонок, и записать разговор на диктофон;</a:t>
                      </a:r>
                      <a:endParaRPr lang="ru-RU" sz="1600" b="1" dirty="0">
                        <a:effectLst/>
                        <a:latin typeface="+mn-lt"/>
                        <a:ea typeface="Times New Roman" panose="02020603050405020304" pitchFamily="18" charset="0"/>
                      </a:endParaRPr>
                    </a:p>
                    <a:p>
                      <a:pPr algn="just">
                        <a:spcAft>
                          <a:spcPts val="0"/>
                        </a:spcAft>
                      </a:pPr>
                      <a:r>
                        <a:rPr lang="ru-RU" sz="1600" b="1" spc="5" dirty="0">
                          <a:solidFill>
                            <a:srgbClr val="000000"/>
                          </a:solidFill>
                          <a:effectLst/>
                          <a:latin typeface="+mn-lt"/>
                          <a:ea typeface="Times New Roman" panose="02020603050405020304" pitchFamily="18" charset="0"/>
                        </a:rPr>
                        <a:t>- при получении угроз в письменной форме </a:t>
                      </a:r>
                      <a:r>
                        <a:rPr lang="ru-RU" sz="1600" b="1" spc="-15" dirty="0">
                          <a:solidFill>
                            <a:srgbClr val="000000"/>
                          </a:solidFill>
                          <a:effectLst/>
                          <a:latin typeface="+mn-lt"/>
                          <a:ea typeface="Times New Roman" panose="02020603050405020304" pitchFamily="18" charset="0"/>
                        </a:rPr>
                        <a:t>необходимо принять меры по сохранению возможных </a:t>
                      </a:r>
                      <a:r>
                        <a:rPr lang="ru-RU" sz="1600" b="1" dirty="0">
                          <a:solidFill>
                            <a:srgbClr val="000000"/>
                          </a:solidFill>
                          <a:effectLst/>
                          <a:latin typeface="+mn-lt"/>
                          <a:ea typeface="Times New Roman" panose="02020603050405020304" pitchFamily="18" charset="0"/>
                        </a:rPr>
                        <a:t>отпечатков пальцев на бумаге (конверте), вложив их в </a:t>
                      </a:r>
                      <a:r>
                        <a:rPr lang="ru-RU" sz="1600" b="1" spc="5" dirty="0">
                          <a:solidFill>
                            <a:srgbClr val="000000"/>
                          </a:solidFill>
                          <a:effectLst/>
                          <a:latin typeface="+mn-lt"/>
                          <a:ea typeface="Times New Roman" panose="02020603050405020304" pitchFamily="18" charset="0"/>
                        </a:rPr>
                        <a:t>плотно закрываемый полиэтиленовый пакет</a:t>
                      </a:r>
                      <a:endParaRPr lang="ru-RU" sz="16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bl>
          </a:graphicData>
        </a:graphic>
      </p:graphicFrame>
      <p:pic>
        <p:nvPicPr>
          <p:cNvPr id="3" name="Рисунок 2"/>
          <p:cNvPicPr>
            <a:picLocks noChangeAspect="1"/>
          </p:cNvPicPr>
          <p:nvPr/>
        </p:nvPicPr>
        <p:blipFill>
          <a:blip r:embed="rId2"/>
          <a:stretch>
            <a:fillRect/>
          </a:stretch>
        </p:blipFill>
        <p:spPr>
          <a:xfrm flipH="1">
            <a:off x="35103" y="3284984"/>
            <a:ext cx="2307558" cy="1730669"/>
          </a:xfrm>
          <a:prstGeom prst="rect">
            <a:avLst/>
          </a:prstGeom>
        </p:spPr>
      </p:pic>
    </p:spTree>
    <p:extLst>
      <p:ext uri="{BB962C8B-B14F-4D97-AF65-F5344CB8AC3E}">
        <p14:creationId xmlns:p14="http://schemas.microsoft.com/office/powerpoint/2010/main" val="749239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p:cNvGraphicFramePr>
            <a:graphicFrameLocks noGrp="1"/>
          </p:cNvGraphicFramePr>
          <p:nvPr>
            <p:ph idx="1"/>
            <p:extLst>
              <p:ext uri="{D42A27DB-BD31-4B8C-83A1-F6EECF244321}">
                <p14:modId xmlns:p14="http://schemas.microsoft.com/office/powerpoint/2010/main" val="3241333694"/>
              </p:ext>
            </p:extLst>
          </p:nvPr>
        </p:nvGraphicFramePr>
        <p:xfrm>
          <a:off x="0" y="44623"/>
          <a:ext cx="9036496" cy="6607543"/>
        </p:xfrm>
        <a:graphic>
          <a:graphicData uri="http://schemas.openxmlformats.org/drawingml/2006/table">
            <a:tbl>
              <a:tblPr firstRow="1" bandRow="1">
                <a:tableStyleId>{5940675A-B579-460E-94D1-54222C63F5DA}</a:tableStyleId>
              </a:tblPr>
              <a:tblGrid>
                <a:gridCol w="2385635">
                  <a:extLst>
                    <a:ext uri="{9D8B030D-6E8A-4147-A177-3AD203B41FA5}">
                      <a16:colId xmlns:a16="http://schemas.microsoft.com/office/drawing/2014/main" val="20000"/>
                    </a:ext>
                  </a:extLst>
                </a:gridCol>
                <a:gridCol w="6650861">
                  <a:extLst>
                    <a:ext uri="{9D8B030D-6E8A-4147-A177-3AD203B41FA5}">
                      <a16:colId xmlns:a16="http://schemas.microsoft.com/office/drawing/2014/main" val="20001"/>
                    </a:ext>
                  </a:extLst>
                </a:gridCol>
              </a:tblGrid>
              <a:tr h="1581665">
                <a:tc>
                  <a:txBody>
                    <a:bodyPr/>
                    <a:lstStyle/>
                    <a:p>
                      <a:pPr algn="ctr">
                        <a:spcAft>
                          <a:spcPts val="0"/>
                        </a:spcAft>
                      </a:pPr>
                      <a:endParaRPr lang="ru-RU" sz="2000" b="1" dirty="0">
                        <a:solidFill>
                          <a:schemeClr val="tx1"/>
                        </a:solidFill>
                        <a:effectLst/>
                        <a:latin typeface="+mn-lt"/>
                        <a:ea typeface="Times New Roman" panose="02020603050405020304" pitchFamily="18" charset="0"/>
                      </a:endParaRPr>
                    </a:p>
                    <a:p>
                      <a:pPr algn="ctr">
                        <a:spcAft>
                          <a:spcPts val="0"/>
                        </a:spcAft>
                      </a:pPr>
                      <a:r>
                        <a:rPr lang="ru-RU" sz="2000" b="1" dirty="0">
                          <a:solidFill>
                            <a:schemeClr val="tx1"/>
                          </a:solidFill>
                          <a:effectLst/>
                          <a:latin typeface="+mn-lt"/>
                          <a:ea typeface="Times New Roman" panose="02020603050405020304" pitchFamily="18" charset="0"/>
                        </a:rPr>
                        <a:t>Возможные ситуации коррупционной направленности</a:t>
                      </a:r>
                    </a:p>
                  </a:txBody>
                  <a:tcPr marL="68580" marR="68580" marT="0" marB="0">
                    <a:solidFill>
                      <a:schemeClr val="bg2"/>
                    </a:solidFill>
                  </a:tcPr>
                </a:tc>
                <a:tc>
                  <a:txBody>
                    <a:bodyPr/>
                    <a:lstStyle/>
                    <a:p>
                      <a:pPr marR="3175" algn="ctr">
                        <a:spcAft>
                          <a:spcPts val="0"/>
                        </a:spcAft>
                      </a:pPr>
                      <a:endParaRPr lang="ru-RU" sz="2000" b="1" dirty="0">
                        <a:solidFill>
                          <a:schemeClr val="tx1"/>
                        </a:solidFill>
                        <a:effectLst/>
                        <a:latin typeface="+mn-lt"/>
                        <a:ea typeface="Times New Roman" panose="02020603050405020304" pitchFamily="18" charset="0"/>
                      </a:endParaRPr>
                    </a:p>
                    <a:p>
                      <a:pPr marR="3175" algn="ctr">
                        <a:spcAft>
                          <a:spcPts val="0"/>
                        </a:spcAft>
                      </a:pPr>
                      <a:endParaRPr lang="ru-RU" sz="2000" b="1" dirty="0">
                        <a:solidFill>
                          <a:schemeClr val="tx1"/>
                        </a:solidFill>
                        <a:effectLst/>
                        <a:latin typeface="+mn-lt"/>
                        <a:ea typeface="Times New Roman" panose="02020603050405020304" pitchFamily="18" charset="0"/>
                      </a:endParaRPr>
                    </a:p>
                    <a:p>
                      <a:pPr marR="3175" algn="ctr">
                        <a:spcAft>
                          <a:spcPts val="0"/>
                        </a:spcAft>
                      </a:pPr>
                      <a:r>
                        <a:rPr lang="ru-RU" sz="2000" b="1" dirty="0">
                          <a:solidFill>
                            <a:schemeClr val="tx1"/>
                          </a:solidFill>
                          <a:effectLst/>
                          <a:latin typeface="+mn-lt"/>
                          <a:ea typeface="Times New Roman" panose="02020603050405020304" pitchFamily="18" charset="0"/>
                        </a:rPr>
                        <a:t>Рекомендации </a:t>
                      </a:r>
                      <a:r>
                        <a:rPr lang="ru-RU" sz="2000" b="1" spc="-70" dirty="0">
                          <a:solidFill>
                            <a:schemeClr val="tx1"/>
                          </a:solidFill>
                          <a:effectLst/>
                          <a:latin typeface="+mn-lt"/>
                          <a:ea typeface="Times New Roman" panose="02020603050405020304" pitchFamily="18" charset="0"/>
                        </a:rPr>
                        <a:t>по правилам поведения</a:t>
                      </a:r>
                      <a:endParaRPr lang="ru-RU" sz="2000" b="1" dirty="0">
                        <a:solidFill>
                          <a:schemeClr val="tx1"/>
                        </a:solidFill>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5025878">
                <a:tc>
                  <a:txBody>
                    <a:bodyPr/>
                    <a:lstStyle/>
                    <a:p>
                      <a:pPr>
                        <a:spcAft>
                          <a:spcPts val="0"/>
                        </a:spcAft>
                      </a:pPr>
                      <a:r>
                        <a:rPr lang="ru-RU" sz="1800" b="1" spc="-20" dirty="0">
                          <a:solidFill>
                            <a:srgbClr val="C00000"/>
                          </a:solidFill>
                          <a:effectLst/>
                          <a:latin typeface="+mn-lt"/>
                          <a:ea typeface="Times New Roman" panose="02020603050405020304" pitchFamily="18" charset="0"/>
                        </a:rPr>
                        <a:t>4.Конфликты интересов</a:t>
                      </a:r>
                      <a:endParaRPr lang="ru-RU" sz="18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algn="just">
                        <a:spcAft>
                          <a:spcPts val="0"/>
                        </a:spcAft>
                      </a:pPr>
                      <a:r>
                        <a:rPr lang="ru-RU" sz="1800" b="1" spc="-5" dirty="0">
                          <a:solidFill>
                            <a:srgbClr val="000000"/>
                          </a:solidFill>
                          <a:effectLst/>
                          <a:latin typeface="+mn-lt"/>
                          <a:ea typeface="Times New Roman" panose="02020603050405020304" pitchFamily="18" charset="0"/>
                        </a:rPr>
                        <a:t>- внимательно относиться к любой возможности возникновения конфликта интересов; </a:t>
                      </a:r>
                      <a:endParaRPr lang="ru-RU" sz="1800" b="1" dirty="0">
                        <a:effectLst/>
                        <a:latin typeface="+mn-lt"/>
                        <a:ea typeface="Times New Roman" panose="02020603050405020304" pitchFamily="18" charset="0"/>
                      </a:endParaRPr>
                    </a:p>
                    <a:p>
                      <a:pPr algn="just">
                        <a:spcAft>
                          <a:spcPts val="0"/>
                        </a:spcAft>
                      </a:pPr>
                      <a:r>
                        <a:rPr lang="ru-RU" sz="1800" b="1" spc="20" dirty="0">
                          <a:solidFill>
                            <a:srgbClr val="000000"/>
                          </a:solidFill>
                          <a:effectLst/>
                          <a:latin typeface="+mn-lt"/>
                          <a:ea typeface="Times New Roman" panose="02020603050405020304" pitchFamily="18" charset="0"/>
                        </a:rPr>
                        <a:t>- принимать меры по предотвращению конфликта </a:t>
                      </a:r>
                      <a:r>
                        <a:rPr lang="ru-RU" sz="1800" b="1" spc="-10" dirty="0">
                          <a:solidFill>
                            <a:srgbClr val="000000"/>
                          </a:solidFill>
                          <a:effectLst/>
                          <a:latin typeface="+mn-lt"/>
                          <a:ea typeface="Times New Roman" panose="02020603050405020304" pitchFamily="18" charset="0"/>
                        </a:rPr>
                        <a:t>интересов; </a:t>
                      </a:r>
                      <a:endParaRPr lang="ru-RU" sz="1800" b="1" dirty="0">
                        <a:effectLst/>
                        <a:latin typeface="+mn-lt"/>
                        <a:ea typeface="Times New Roman" panose="02020603050405020304" pitchFamily="18" charset="0"/>
                      </a:endParaRPr>
                    </a:p>
                    <a:p>
                      <a:pPr algn="just">
                        <a:spcAft>
                          <a:spcPts val="0"/>
                        </a:spcAft>
                      </a:pPr>
                      <a:r>
                        <a:rPr lang="ru-RU" sz="1800" b="1" spc="10" dirty="0">
                          <a:solidFill>
                            <a:srgbClr val="000000"/>
                          </a:solidFill>
                          <a:effectLst/>
                          <a:latin typeface="+mn-lt"/>
                          <a:ea typeface="Times New Roman" panose="02020603050405020304" pitchFamily="18" charset="0"/>
                        </a:rPr>
                        <a:t>- сообщать непосредственному руководителю о </a:t>
                      </a:r>
                      <a:r>
                        <a:rPr lang="ru-RU" sz="1800" b="1" spc="15" dirty="0">
                          <a:solidFill>
                            <a:srgbClr val="000000"/>
                          </a:solidFill>
                          <a:effectLst/>
                          <a:latin typeface="+mn-lt"/>
                          <a:ea typeface="Times New Roman" panose="02020603050405020304" pitchFamily="18" charset="0"/>
                        </a:rPr>
                        <a:t>любом реальном или потенциальном конфликте </a:t>
                      </a:r>
                      <a:r>
                        <a:rPr lang="ru-RU" sz="1800" b="1" spc="-5" dirty="0">
                          <a:solidFill>
                            <a:srgbClr val="000000"/>
                          </a:solidFill>
                          <a:effectLst/>
                          <a:latin typeface="+mn-lt"/>
                          <a:ea typeface="Times New Roman" panose="02020603050405020304" pitchFamily="18" charset="0"/>
                        </a:rPr>
                        <a:t>интересов, как только Вам становится о нем известно; </a:t>
                      </a:r>
                      <a:endParaRPr lang="ru-RU" sz="1800" b="1" dirty="0">
                        <a:effectLst/>
                        <a:latin typeface="+mn-lt"/>
                        <a:ea typeface="Times New Roman" panose="02020603050405020304" pitchFamily="18" charset="0"/>
                      </a:endParaRPr>
                    </a:p>
                    <a:p>
                      <a:pPr algn="just">
                        <a:spcAft>
                          <a:spcPts val="0"/>
                        </a:spcAft>
                      </a:pPr>
                      <a:r>
                        <a:rPr lang="ru-RU" sz="1800" b="1" spc="5" dirty="0">
                          <a:solidFill>
                            <a:srgbClr val="000000"/>
                          </a:solidFill>
                          <a:effectLst/>
                          <a:latin typeface="+mn-lt"/>
                          <a:ea typeface="Times New Roman" panose="02020603050405020304" pitchFamily="18" charset="0"/>
                        </a:rPr>
                        <a:t>- принять меры по преодолению возникшего </a:t>
                      </a:r>
                      <a:r>
                        <a:rPr lang="ru-RU" sz="1800" b="1" dirty="0">
                          <a:solidFill>
                            <a:srgbClr val="000000"/>
                          </a:solidFill>
                          <a:effectLst/>
                          <a:latin typeface="+mn-lt"/>
                          <a:ea typeface="Times New Roman" panose="02020603050405020304" pitchFamily="18" charset="0"/>
                        </a:rPr>
                        <a:t>конфликта интересов самостоятельно или по согласованию с руководителем; </a:t>
                      </a:r>
                      <a:endParaRPr lang="ru-RU" sz="1800" b="1" dirty="0">
                        <a:effectLst/>
                        <a:latin typeface="+mn-lt"/>
                        <a:ea typeface="Times New Roman" panose="02020603050405020304" pitchFamily="18" charset="0"/>
                      </a:endParaRPr>
                    </a:p>
                    <a:p>
                      <a:pPr algn="just">
                        <a:spcAft>
                          <a:spcPts val="0"/>
                        </a:spcAft>
                      </a:pPr>
                      <a:r>
                        <a:rPr lang="ru-RU" sz="1800" b="1" spc="10" dirty="0">
                          <a:solidFill>
                            <a:srgbClr val="000000"/>
                          </a:solidFill>
                          <a:effectLst/>
                          <a:latin typeface="+mn-lt"/>
                          <a:ea typeface="Times New Roman" panose="02020603050405020304" pitchFamily="18" charset="0"/>
                        </a:rPr>
                        <a:t>- подчиниться решению по предотвращению или </a:t>
                      </a:r>
                      <a:r>
                        <a:rPr lang="ru-RU" sz="1800" b="1" spc="5" dirty="0">
                          <a:solidFill>
                            <a:srgbClr val="000000"/>
                          </a:solidFill>
                          <a:effectLst/>
                          <a:latin typeface="+mn-lt"/>
                          <a:ea typeface="Times New Roman" panose="02020603050405020304" pitchFamily="18" charset="0"/>
                        </a:rPr>
                        <a:t>преодолению конфликта интересов</a:t>
                      </a:r>
                      <a:endParaRPr lang="ru-RU" sz="18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bl>
          </a:graphicData>
        </a:graphic>
      </p:graphicFrame>
      <p:pic>
        <p:nvPicPr>
          <p:cNvPr id="2" name="Рисунок 1"/>
          <p:cNvPicPr>
            <a:picLocks noChangeAspect="1"/>
          </p:cNvPicPr>
          <p:nvPr/>
        </p:nvPicPr>
        <p:blipFill>
          <a:blip r:embed="rId2"/>
          <a:stretch>
            <a:fillRect/>
          </a:stretch>
        </p:blipFill>
        <p:spPr>
          <a:xfrm>
            <a:off x="-2982" y="2924944"/>
            <a:ext cx="2374646" cy="1550863"/>
          </a:xfrm>
          <a:prstGeom prst="rect">
            <a:avLst/>
          </a:prstGeom>
        </p:spPr>
      </p:pic>
    </p:spTree>
    <p:extLst>
      <p:ext uri="{BB962C8B-B14F-4D97-AF65-F5344CB8AC3E}">
        <p14:creationId xmlns:p14="http://schemas.microsoft.com/office/powerpoint/2010/main" val="39734959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76604847"/>
              </p:ext>
            </p:extLst>
          </p:nvPr>
        </p:nvGraphicFramePr>
        <p:xfrm>
          <a:off x="107504" y="188640"/>
          <a:ext cx="9036496" cy="6339220"/>
        </p:xfrm>
        <a:graphic>
          <a:graphicData uri="http://schemas.openxmlformats.org/drawingml/2006/table">
            <a:tbl>
              <a:tblPr firstRow="1" bandRow="1">
                <a:tableStyleId>{5940675A-B579-460E-94D1-54222C63F5DA}</a:tableStyleId>
              </a:tblPr>
              <a:tblGrid>
                <a:gridCol w="2259124">
                  <a:extLst>
                    <a:ext uri="{9D8B030D-6E8A-4147-A177-3AD203B41FA5}">
                      <a16:colId xmlns:a16="http://schemas.microsoft.com/office/drawing/2014/main" val="20000"/>
                    </a:ext>
                  </a:extLst>
                </a:gridCol>
                <a:gridCol w="6777372">
                  <a:extLst>
                    <a:ext uri="{9D8B030D-6E8A-4147-A177-3AD203B41FA5}">
                      <a16:colId xmlns:a16="http://schemas.microsoft.com/office/drawing/2014/main" val="20001"/>
                    </a:ext>
                  </a:extLst>
                </a:gridCol>
              </a:tblGrid>
              <a:tr h="1802529">
                <a:tc>
                  <a:txBody>
                    <a:bodyPr/>
                    <a:lstStyle/>
                    <a:p>
                      <a:pPr algn="ctr">
                        <a:spcAft>
                          <a:spcPts val="0"/>
                        </a:spcAft>
                      </a:pPr>
                      <a:endParaRPr lang="ru-RU" sz="2000" b="1" dirty="0">
                        <a:solidFill>
                          <a:schemeClr val="tx1"/>
                        </a:solidFill>
                        <a:effectLst/>
                        <a:latin typeface="+mn-lt"/>
                        <a:ea typeface="Times New Roman" panose="02020603050405020304" pitchFamily="18" charset="0"/>
                      </a:endParaRPr>
                    </a:p>
                    <a:p>
                      <a:pPr algn="ctr">
                        <a:spcAft>
                          <a:spcPts val="0"/>
                        </a:spcAft>
                      </a:pPr>
                      <a:r>
                        <a:rPr lang="ru-RU" sz="2000" b="1" dirty="0">
                          <a:solidFill>
                            <a:schemeClr val="tx1"/>
                          </a:solidFill>
                          <a:effectLst/>
                          <a:latin typeface="+mn-lt"/>
                          <a:ea typeface="Times New Roman" panose="02020603050405020304" pitchFamily="18" charset="0"/>
                        </a:rPr>
                        <a:t>Возможные ситуации коррупционной направленности</a:t>
                      </a:r>
                    </a:p>
                  </a:txBody>
                  <a:tcPr marL="68580" marR="68580" marT="0" marB="0">
                    <a:solidFill>
                      <a:schemeClr val="bg2"/>
                    </a:solidFill>
                  </a:tcPr>
                </a:tc>
                <a:tc>
                  <a:txBody>
                    <a:bodyPr/>
                    <a:lstStyle/>
                    <a:p>
                      <a:pPr marR="3175" algn="ctr">
                        <a:spcAft>
                          <a:spcPts val="0"/>
                        </a:spcAft>
                      </a:pPr>
                      <a:endParaRPr lang="ru-RU" sz="2000" b="1" dirty="0">
                        <a:solidFill>
                          <a:schemeClr val="tx1"/>
                        </a:solidFill>
                        <a:effectLst/>
                        <a:latin typeface="+mn-lt"/>
                        <a:ea typeface="Times New Roman" panose="02020603050405020304" pitchFamily="18" charset="0"/>
                      </a:endParaRPr>
                    </a:p>
                    <a:p>
                      <a:pPr marR="3175" algn="ctr">
                        <a:spcAft>
                          <a:spcPts val="0"/>
                        </a:spcAft>
                      </a:pPr>
                      <a:endParaRPr lang="ru-RU" sz="2000" b="1" dirty="0">
                        <a:solidFill>
                          <a:schemeClr val="tx1"/>
                        </a:solidFill>
                        <a:effectLst/>
                        <a:latin typeface="+mn-lt"/>
                        <a:ea typeface="Times New Roman" panose="02020603050405020304" pitchFamily="18" charset="0"/>
                      </a:endParaRPr>
                    </a:p>
                    <a:p>
                      <a:pPr marR="3175" algn="ctr">
                        <a:spcAft>
                          <a:spcPts val="0"/>
                        </a:spcAft>
                      </a:pPr>
                      <a:r>
                        <a:rPr lang="ru-RU" sz="2000" b="1" dirty="0">
                          <a:solidFill>
                            <a:schemeClr val="tx1"/>
                          </a:solidFill>
                          <a:effectLst/>
                          <a:latin typeface="+mn-lt"/>
                          <a:ea typeface="Times New Roman" panose="02020603050405020304" pitchFamily="18" charset="0"/>
                        </a:rPr>
                        <a:t>Рекомендации </a:t>
                      </a:r>
                      <a:r>
                        <a:rPr lang="ru-RU" sz="2000" b="1" spc="-70" dirty="0">
                          <a:solidFill>
                            <a:schemeClr val="tx1"/>
                          </a:solidFill>
                          <a:effectLst/>
                          <a:latin typeface="+mn-lt"/>
                          <a:ea typeface="Times New Roman" panose="02020603050405020304" pitchFamily="18" charset="0"/>
                        </a:rPr>
                        <a:t>по правилам поведения</a:t>
                      </a:r>
                      <a:endParaRPr lang="ru-RU" sz="2000" b="1" dirty="0">
                        <a:solidFill>
                          <a:schemeClr val="tx1"/>
                        </a:solidFill>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2589959">
                <a:tc>
                  <a:txBody>
                    <a:bodyPr/>
                    <a:lstStyle/>
                    <a:p>
                      <a:pPr>
                        <a:spcAft>
                          <a:spcPts val="0"/>
                        </a:spcAft>
                      </a:pPr>
                      <a:r>
                        <a:rPr lang="ru-RU" sz="1800" b="1" dirty="0">
                          <a:solidFill>
                            <a:srgbClr val="C00000"/>
                          </a:solidFill>
                          <a:effectLst/>
                          <a:latin typeface="+mn-lt"/>
                          <a:ea typeface="Times New Roman" panose="02020603050405020304" pitchFamily="18" charset="0"/>
                        </a:rPr>
                        <a:t>Интересы вне </a:t>
                      </a:r>
                      <a:r>
                        <a:rPr lang="ru-RU" sz="1800" b="1" spc="-20" dirty="0">
                          <a:solidFill>
                            <a:srgbClr val="C00000"/>
                          </a:solidFill>
                          <a:effectLst/>
                          <a:latin typeface="+mn-lt"/>
                          <a:ea typeface="Times New Roman" panose="02020603050405020304" pitchFamily="18" charset="0"/>
                        </a:rPr>
                        <a:t>гражданской службы</a:t>
                      </a:r>
                      <a:endParaRPr lang="ru-RU" sz="18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algn="just">
                        <a:spcAft>
                          <a:spcPts val="0"/>
                        </a:spcAft>
                      </a:pPr>
                      <a:r>
                        <a:rPr lang="ru-RU" sz="1800" b="1" spc="25" dirty="0">
                          <a:solidFill>
                            <a:srgbClr val="000000"/>
                          </a:solidFill>
                          <a:effectLst/>
                          <a:latin typeface="+mn-lt"/>
                          <a:ea typeface="Times New Roman" panose="02020603050405020304" pitchFamily="18" charset="0"/>
                        </a:rPr>
                        <a:t>- гражданский служащий не должен </a:t>
                      </a:r>
                      <a:r>
                        <a:rPr lang="ru-RU" sz="1800" b="1" spc="5" dirty="0">
                          <a:solidFill>
                            <a:srgbClr val="000000"/>
                          </a:solidFill>
                          <a:effectLst/>
                          <a:latin typeface="+mn-lt"/>
                          <a:ea typeface="Times New Roman" panose="02020603050405020304" pitchFamily="18" charset="0"/>
                        </a:rPr>
                        <a:t>осуществлять деятельность, занимать </a:t>
                      </a:r>
                      <a:r>
                        <a:rPr lang="ru-RU" sz="1800" b="1" spc="15" dirty="0">
                          <a:solidFill>
                            <a:srgbClr val="000000"/>
                          </a:solidFill>
                          <a:effectLst/>
                          <a:latin typeface="+mn-lt"/>
                          <a:ea typeface="Times New Roman" panose="02020603050405020304" pitchFamily="18" charset="0"/>
                        </a:rPr>
                        <a:t>(</a:t>
                      </a:r>
                      <a:r>
                        <a:rPr lang="ru-RU" sz="1800" b="1" spc="15" dirty="0" err="1">
                          <a:solidFill>
                            <a:srgbClr val="000000"/>
                          </a:solidFill>
                          <a:effectLst/>
                          <a:latin typeface="+mn-lt"/>
                          <a:ea typeface="Times New Roman" panose="02020603050405020304" pitchFamily="18" charset="0"/>
                        </a:rPr>
                        <a:t>возмездно</a:t>
                      </a:r>
                      <a:r>
                        <a:rPr lang="ru-RU" sz="1800" b="1" spc="15" dirty="0">
                          <a:solidFill>
                            <a:srgbClr val="000000"/>
                          </a:solidFill>
                          <a:effectLst/>
                          <a:latin typeface="+mn-lt"/>
                          <a:ea typeface="Times New Roman" panose="02020603050405020304" pitchFamily="18" charset="0"/>
                        </a:rPr>
                        <a:t> или безвозмездно) должность или </a:t>
                      </a:r>
                      <a:r>
                        <a:rPr lang="ru-RU" sz="1800" b="1" spc="10" dirty="0">
                          <a:solidFill>
                            <a:srgbClr val="000000"/>
                          </a:solidFill>
                          <a:effectLst/>
                          <a:latin typeface="+mn-lt"/>
                          <a:ea typeface="Times New Roman" panose="02020603050405020304" pitchFamily="18" charset="0"/>
                        </a:rPr>
                        <a:t>негосударственный пост, не совместимые </a:t>
                      </a:r>
                      <a:r>
                        <a:rPr lang="ru-RU" sz="1800" b="1" spc="5" dirty="0">
                          <a:solidFill>
                            <a:srgbClr val="000000"/>
                          </a:solidFill>
                          <a:effectLst/>
                          <a:latin typeface="+mn-lt"/>
                          <a:ea typeface="Times New Roman" panose="02020603050405020304" pitchFamily="18" charset="0"/>
                        </a:rPr>
                        <a:t>с </a:t>
                      </a:r>
                      <a:r>
                        <a:rPr lang="ru-RU" sz="1800" b="1" spc="25" dirty="0">
                          <a:solidFill>
                            <a:srgbClr val="000000"/>
                          </a:solidFill>
                          <a:effectLst/>
                          <a:latin typeface="+mn-lt"/>
                          <a:ea typeface="Times New Roman" panose="02020603050405020304" pitchFamily="18" charset="0"/>
                        </a:rPr>
                        <a:t>гражданской</a:t>
                      </a:r>
                      <a:r>
                        <a:rPr lang="ru-RU" sz="1800" b="1" spc="5" dirty="0">
                          <a:solidFill>
                            <a:srgbClr val="000000"/>
                          </a:solidFill>
                          <a:effectLst/>
                          <a:latin typeface="+mn-lt"/>
                          <a:ea typeface="Times New Roman" panose="02020603050405020304" pitchFamily="18" charset="0"/>
                        </a:rPr>
                        <a:t> службой, а также </a:t>
                      </a:r>
                      <a:r>
                        <a:rPr lang="ru-RU" sz="1800" b="1" spc="60" dirty="0">
                          <a:solidFill>
                            <a:srgbClr val="000000"/>
                          </a:solidFill>
                          <a:effectLst/>
                          <a:latin typeface="+mn-lt"/>
                          <a:ea typeface="Times New Roman" panose="02020603050405020304" pitchFamily="18" charset="0"/>
                        </a:rPr>
                        <a:t>если они могут привести к </a:t>
                      </a:r>
                      <a:r>
                        <a:rPr lang="ru-RU" sz="1800" b="1" spc="-5" dirty="0">
                          <a:solidFill>
                            <a:srgbClr val="000000"/>
                          </a:solidFill>
                          <a:effectLst/>
                          <a:latin typeface="+mn-lt"/>
                          <a:ea typeface="Times New Roman" panose="02020603050405020304" pitchFamily="18" charset="0"/>
                        </a:rPr>
                        <a:t>конфликту интересов; </a:t>
                      </a:r>
                      <a:endParaRPr lang="ru-RU" sz="1800" b="1" dirty="0">
                        <a:effectLst/>
                        <a:latin typeface="+mn-lt"/>
                        <a:ea typeface="Times New Roman" panose="02020603050405020304" pitchFamily="18" charset="0"/>
                      </a:endParaRPr>
                    </a:p>
                    <a:p>
                      <a:pPr algn="just">
                        <a:spcAft>
                          <a:spcPts val="0"/>
                        </a:spcAft>
                      </a:pPr>
                      <a:r>
                        <a:rPr lang="ru-RU" sz="1800" b="1" spc="10" dirty="0">
                          <a:solidFill>
                            <a:srgbClr val="000000"/>
                          </a:solidFill>
                          <a:effectLst/>
                          <a:latin typeface="+mn-lt"/>
                          <a:ea typeface="Times New Roman" panose="02020603050405020304" pitchFamily="18" charset="0"/>
                        </a:rPr>
                        <a:t>- </a:t>
                      </a:r>
                      <a:r>
                        <a:rPr lang="ru-RU" sz="1800" b="1" spc="25" dirty="0">
                          <a:solidFill>
                            <a:srgbClr val="000000"/>
                          </a:solidFill>
                          <a:effectLst/>
                          <a:latin typeface="+mn-lt"/>
                          <a:ea typeface="Times New Roman" panose="02020603050405020304" pitchFamily="18" charset="0"/>
                        </a:rPr>
                        <a:t>гражданский</a:t>
                      </a:r>
                      <a:r>
                        <a:rPr lang="ru-RU" sz="1800" b="1" spc="10" dirty="0">
                          <a:solidFill>
                            <a:srgbClr val="000000"/>
                          </a:solidFill>
                          <a:effectLst/>
                          <a:latin typeface="+mn-lt"/>
                          <a:ea typeface="Times New Roman" panose="02020603050405020304" pitchFamily="18" charset="0"/>
                        </a:rPr>
                        <a:t> служащий прежде чем </a:t>
                      </a:r>
                      <a:r>
                        <a:rPr lang="ru-RU" sz="1800" b="1" spc="55" dirty="0">
                          <a:solidFill>
                            <a:srgbClr val="000000"/>
                          </a:solidFill>
                          <a:effectLst/>
                          <a:latin typeface="+mn-lt"/>
                          <a:ea typeface="Times New Roman" panose="02020603050405020304" pitchFamily="18" charset="0"/>
                        </a:rPr>
                        <a:t>соглашаться на замещение каких бы то ни было </a:t>
                      </a:r>
                      <a:r>
                        <a:rPr lang="ru-RU" sz="1800" b="1" spc="5" dirty="0">
                          <a:solidFill>
                            <a:srgbClr val="000000"/>
                          </a:solidFill>
                          <a:effectLst/>
                          <a:latin typeface="+mn-lt"/>
                          <a:ea typeface="Times New Roman" panose="02020603050405020304" pitchFamily="18" charset="0"/>
                        </a:rPr>
                        <a:t>должностей или постов вне гражданской службы </a:t>
                      </a:r>
                      <a:r>
                        <a:rPr lang="ru-RU" sz="1800" b="1" spc="10" dirty="0">
                          <a:solidFill>
                            <a:srgbClr val="000000"/>
                          </a:solidFill>
                          <a:effectLst/>
                          <a:latin typeface="+mn-lt"/>
                          <a:ea typeface="Times New Roman" panose="02020603050405020304" pitchFamily="18" charset="0"/>
                        </a:rPr>
                        <a:t>обязан </a:t>
                      </a:r>
                      <a:r>
                        <a:rPr lang="ru-RU" sz="1800" b="1" spc="15" dirty="0">
                          <a:solidFill>
                            <a:srgbClr val="000000"/>
                          </a:solidFill>
                          <a:effectLst/>
                          <a:latin typeface="+mn-lt"/>
                          <a:ea typeface="Times New Roman" panose="02020603050405020304" pitchFamily="18" charset="0"/>
                        </a:rPr>
                        <a:t>согласовать этот вопрос со своим непосредственным </a:t>
                      </a:r>
                      <a:r>
                        <a:rPr lang="ru-RU" sz="1800" b="1" spc="-5" dirty="0">
                          <a:solidFill>
                            <a:srgbClr val="000000"/>
                          </a:solidFill>
                          <a:effectLst/>
                          <a:latin typeface="+mn-lt"/>
                          <a:ea typeface="Times New Roman" panose="02020603050405020304" pitchFamily="18" charset="0"/>
                        </a:rPr>
                        <a:t>руководителем</a:t>
                      </a:r>
                      <a:endParaRPr lang="ru-RU" sz="18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r h="1946732">
                <a:tc>
                  <a:txBody>
                    <a:bodyPr/>
                    <a:lstStyle/>
                    <a:p>
                      <a:pPr indent="-3175">
                        <a:spcAft>
                          <a:spcPts val="0"/>
                        </a:spcAft>
                      </a:pPr>
                      <a:r>
                        <a:rPr lang="ru-RU" sz="1800" b="1" spc="-10" dirty="0">
                          <a:solidFill>
                            <a:srgbClr val="C00000"/>
                          </a:solidFill>
                          <a:effectLst/>
                          <a:latin typeface="+mn-lt"/>
                          <a:ea typeface="Times New Roman" panose="02020603050405020304" pitchFamily="18" charset="0"/>
                        </a:rPr>
                        <a:t>Участие в </a:t>
                      </a:r>
                      <a:r>
                        <a:rPr lang="ru-RU" sz="1800" b="1" spc="-15" dirty="0">
                          <a:solidFill>
                            <a:srgbClr val="C00000"/>
                          </a:solidFill>
                          <a:effectLst/>
                          <a:latin typeface="+mn-lt"/>
                          <a:ea typeface="Times New Roman" panose="02020603050405020304" pitchFamily="18" charset="0"/>
                        </a:rPr>
                        <a:t>политической </a:t>
                      </a:r>
                      <a:r>
                        <a:rPr lang="ru-RU" sz="1800" b="1" dirty="0">
                          <a:solidFill>
                            <a:srgbClr val="C00000"/>
                          </a:solidFill>
                          <a:effectLst/>
                          <a:latin typeface="+mn-lt"/>
                          <a:ea typeface="Times New Roman" panose="02020603050405020304" pitchFamily="18" charset="0"/>
                        </a:rPr>
                        <a:t>деятельности</a:t>
                      </a:r>
                    </a:p>
                  </a:txBody>
                  <a:tcPr marL="68580" marR="68580" marT="0" marB="0">
                    <a:solidFill>
                      <a:schemeClr val="bg2"/>
                    </a:solidFill>
                  </a:tcPr>
                </a:tc>
                <a:tc>
                  <a:txBody>
                    <a:bodyPr/>
                    <a:lstStyle/>
                    <a:p>
                      <a:pPr algn="just">
                        <a:spcAft>
                          <a:spcPts val="0"/>
                        </a:spcAft>
                      </a:pPr>
                      <a:r>
                        <a:rPr lang="ru-RU" sz="1800" b="1" dirty="0">
                          <a:solidFill>
                            <a:srgbClr val="000000"/>
                          </a:solidFill>
                          <a:effectLst/>
                          <a:latin typeface="+mn-lt"/>
                          <a:ea typeface="Times New Roman" panose="02020603050405020304" pitchFamily="18" charset="0"/>
                        </a:rPr>
                        <a:t>- с учетом соблюдения своих конституционных прав </a:t>
                      </a:r>
                      <a:r>
                        <a:rPr lang="ru-RU" sz="1800" b="1" spc="25" dirty="0">
                          <a:solidFill>
                            <a:srgbClr val="000000"/>
                          </a:solidFill>
                          <a:effectLst/>
                          <a:latin typeface="+mn-lt"/>
                          <a:ea typeface="Times New Roman" panose="02020603050405020304" pitchFamily="18" charset="0"/>
                        </a:rPr>
                        <a:t>гражданский</a:t>
                      </a:r>
                      <a:r>
                        <a:rPr lang="ru-RU" sz="1800" b="1" spc="10" dirty="0">
                          <a:solidFill>
                            <a:srgbClr val="000000"/>
                          </a:solidFill>
                          <a:effectLst/>
                          <a:latin typeface="+mn-lt"/>
                          <a:ea typeface="Times New Roman" panose="02020603050405020304" pitchFamily="18" charset="0"/>
                        </a:rPr>
                        <a:t> служащий обязан следить за тем, </a:t>
                      </a:r>
                      <a:r>
                        <a:rPr lang="ru-RU" sz="1800" b="1" spc="5" dirty="0">
                          <a:solidFill>
                            <a:srgbClr val="000000"/>
                          </a:solidFill>
                          <a:effectLst/>
                          <a:latin typeface="+mn-lt"/>
                          <a:ea typeface="Times New Roman" panose="02020603050405020304" pitchFamily="18" charset="0"/>
                        </a:rPr>
                        <a:t>чтобы его участие в политической деятельности, причастность к политической полемике </a:t>
                      </a:r>
                      <a:r>
                        <a:rPr lang="ru-RU" sz="1800" b="1" dirty="0">
                          <a:solidFill>
                            <a:srgbClr val="000000"/>
                          </a:solidFill>
                          <a:effectLst/>
                          <a:latin typeface="+mn-lt"/>
                          <a:ea typeface="Times New Roman" panose="02020603050405020304" pitchFamily="18" charset="0"/>
                        </a:rPr>
                        <a:t>не влияли на уверенность </a:t>
                      </a:r>
                      <a:r>
                        <a:rPr lang="ru-RU" sz="1800" b="1" spc="15" dirty="0">
                          <a:solidFill>
                            <a:srgbClr val="000000"/>
                          </a:solidFill>
                          <a:effectLst/>
                          <a:latin typeface="+mn-lt"/>
                          <a:ea typeface="Times New Roman" panose="02020603050405020304" pitchFamily="18" charset="0"/>
                        </a:rPr>
                        <a:t>граждан и руководителей в его способности </a:t>
                      </a:r>
                      <a:r>
                        <a:rPr lang="ru-RU" sz="1800" b="1" spc="5" dirty="0">
                          <a:solidFill>
                            <a:srgbClr val="000000"/>
                          </a:solidFill>
                          <a:effectLst/>
                          <a:latin typeface="+mn-lt"/>
                          <a:ea typeface="Times New Roman" panose="02020603050405020304" pitchFamily="18" charset="0"/>
                        </a:rPr>
                        <a:t>беспристрастно исполнять служебные обязанности.</a:t>
                      </a:r>
                      <a:endParaRPr lang="ru-RU" sz="18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855087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69464095"/>
              </p:ext>
            </p:extLst>
          </p:nvPr>
        </p:nvGraphicFramePr>
        <p:xfrm>
          <a:off x="0" y="0"/>
          <a:ext cx="9144000" cy="6948526"/>
        </p:xfrm>
        <a:graphic>
          <a:graphicData uri="http://schemas.openxmlformats.org/drawingml/2006/table">
            <a:tbl>
              <a:tblPr firstRow="1" bandRow="1">
                <a:tableStyleId>{5940675A-B579-460E-94D1-54222C63F5DA}</a:tableStyleId>
              </a:tblPr>
              <a:tblGrid>
                <a:gridCol w="1675887">
                  <a:extLst>
                    <a:ext uri="{9D8B030D-6E8A-4147-A177-3AD203B41FA5}">
                      <a16:colId xmlns:a16="http://schemas.microsoft.com/office/drawing/2014/main" val="20000"/>
                    </a:ext>
                  </a:extLst>
                </a:gridCol>
                <a:gridCol w="7468113">
                  <a:extLst>
                    <a:ext uri="{9D8B030D-6E8A-4147-A177-3AD203B41FA5}">
                      <a16:colId xmlns:a16="http://schemas.microsoft.com/office/drawing/2014/main" val="20001"/>
                    </a:ext>
                  </a:extLst>
                </a:gridCol>
              </a:tblGrid>
              <a:tr h="1252813">
                <a:tc>
                  <a:txBody>
                    <a:bodyPr/>
                    <a:lstStyle/>
                    <a:p>
                      <a:pPr algn="ctr">
                        <a:spcAft>
                          <a:spcPts val="0"/>
                        </a:spcAft>
                      </a:pPr>
                      <a:endParaRPr lang="ru-RU" sz="1600" b="1" dirty="0">
                        <a:solidFill>
                          <a:schemeClr val="tx1"/>
                        </a:solidFill>
                        <a:effectLst/>
                        <a:latin typeface="+mn-lt"/>
                        <a:ea typeface="Times New Roman" panose="02020603050405020304" pitchFamily="18" charset="0"/>
                      </a:endParaRPr>
                    </a:p>
                    <a:p>
                      <a:pPr algn="ctr">
                        <a:spcAft>
                          <a:spcPts val="0"/>
                        </a:spcAft>
                      </a:pPr>
                      <a:r>
                        <a:rPr lang="ru-RU" sz="1600" b="1" dirty="0">
                          <a:solidFill>
                            <a:schemeClr val="tx1"/>
                          </a:solidFill>
                          <a:effectLst/>
                          <a:latin typeface="+mn-lt"/>
                          <a:ea typeface="Times New Roman" panose="02020603050405020304" pitchFamily="18" charset="0"/>
                        </a:rPr>
                        <a:t>Возможные ситуации коррупционной направленности</a:t>
                      </a:r>
                    </a:p>
                  </a:txBody>
                  <a:tcPr marL="68580" marR="68580" marT="0" marB="0">
                    <a:solidFill>
                      <a:schemeClr val="bg2"/>
                    </a:solidFill>
                  </a:tcPr>
                </a:tc>
                <a:tc>
                  <a:txBody>
                    <a:bodyPr/>
                    <a:lstStyle/>
                    <a:p>
                      <a:pPr marR="3175" algn="ctr">
                        <a:spcAft>
                          <a:spcPts val="0"/>
                        </a:spcAft>
                      </a:pPr>
                      <a:endParaRPr lang="ru-RU" sz="1600" b="1" dirty="0">
                        <a:solidFill>
                          <a:schemeClr val="tx1"/>
                        </a:solidFill>
                        <a:effectLst/>
                        <a:latin typeface="+mn-lt"/>
                        <a:ea typeface="Times New Roman" panose="02020603050405020304" pitchFamily="18" charset="0"/>
                      </a:endParaRPr>
                    </a:p>
                    <a:p>
                      <a:pPr marR="3175" algn="ctr">
                        <a:spcAft>
                          <a:spcPts val="0"/>
                        </a:spcAft>
                      </a:pPr>
                      <a:endParaRPr lang="ru-RU" sz="1600" b="1" dirty="0">
                        <a:solidFill>
                          <a:schemeClr val="tx1"/>
                        </a:solidFill>
                        <a:effectLst/>
                        <a:latin typeface="+mn-lt"/>
                        <a:ea typeface="Times New Roman" panose="02020603050405020304" pitchFamily="18" charset="0"/>
                      </a:endParaRPr>
                    </a:p>
                    <a:p>
                      <a:pPr marR="3175" algn="ctr">
                        <a:spcAft>
                          <a:spcPts val="0"/>
                        </a:spcAft>
                      </a:pPr>
                      <a:r>
                        <a:rPr lang="ru-RU" sz="1600" b="1" dirty="0">
                          <a:solidFill>
                            <a:schemeClr val="tx1"/>
                          </a:solidFill>
                          <a:effectLst/>
                          <a:latin typeface="+mn-lt"/>
                          <a:ea typeface="Times New Roman" panose="02020603050405020304" pitchFamily="18" charset="0"/>
                        </a:rPr>
                        <a:t>Рекомендации </a:t>
                      </a:r>
                      <a:r>
                        <a:rPr lang="ru-RU" sz="1600" b="1" spc="-70" dirty="0">
                          <a:solidFill>
                            <a:schemeClr val="tx1"/>
                          </a:solidFill>
                          <a:effectLst/>
                          <a:latin typeface="+mn-lt"/>
                          <a:ea typeface="Times New Roman" panose="02020603050405020304" pitchFamily="18" charset="0"/>
                        </a:rPr>
                        <a:t>по правилам поведения</a:t>
                      </a:r>
                      <a:endParaRPr lang="ru-RU" sz="1600" b="1" dirty="0">
                        <a:solidFill>
                          <a:schemeClr val="tx1"/>
                        </a:solidFill>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2392211">
                <a:tc>
                  <a:txBody>
                    <a:bodyPr/>
                    <a:lstStyle/>
                    <a:p>
                      <a:pPr indent="-3175">
                        <a:spcAft>
                          <a:spcPts val="0"/>
                        </a:spcAft>
                      </a:pPr>
                      <a:r>
                        <a:rPr lang="ru-RU" sz="1600" b="1" spc="-30" dirty="0">
                          <a:solidFill>
                            <a:srgbClr val="C00000"/>
                          </a:solidFill>
                          <a:effectLst/>
                          <a:latin typeface="+mn-lt"/>
                          <a:ea typeface="Times New Roman" panose="02020603050405020304" pitchFamily="18" charset="0"/>
                        </a:rPr>
                        <a:t>Подарки</a:t>
                      </a:r>
                      <a:endParaRPr lang="ru-RU" sz="16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algn="just">
                        <a:spcAft>
                          <a:spcPts val="0"/>
                        </a:spcAft>
                      </a:pPr>
                      <a:r>
                        <a:rPr lang="ru-RU" sz="1600" b="1" spc="20" dirty="0">
                          <a:effectLst/>
                          <a:latin typeface="+mn-lt"/>
                          <a:ea typeface="Times New Roman" panose="02020603050405020304" pitchFamily="18" charset="0"/>
                        </a:rPr>
                        <a:t>- </a:t>
                      </a:r>
                      <a:r>
                        <a:rPr lang="ru-RU" sz="1600" b="1" spc="25" dirty="0">
                          <a:effectLst/>
                          <a:latin typeface="+mn-lt"/>
                          <a:ea typeface="Times New Roman" panose="02020603050405020304" pitchFamily="18" charset="0"/>
                        </a:rPr>
                        <a:t>гражданский</a:t>
                      </a:r>
                      <a:r>
                        <a:rPr lang="ru-RU" sz="1600" b="1" spc="20" dirty="0">
                          <a:effectLst/>
                          <a:latin typeface="+mn-lt"/>
                          <a:ea typeface="Times New Roman" panose="02020603050405020304" pitchFamily="18" charset="0"/>
                        </a:rPr>
                        <a:t> служащий не должен просить (</a:t>
                      </a:r>
                      <a:r>
                        <a:rPr lang="ru-RU" sz="1600" b="1" dirty="0">
                          <a:effectLst/>
                          <a:latin typeface="+mn-lt"/>
                          <a:ea typeface="Times New Roman" panose="02020603050405020304" pitchFamily="18" charset="0"/>
                        </a:rPr>
                        <a:t>принимать) подарки (услуги, приглашения и любые </a:t>
                      </a:r>
                      <a:r>
                        <a:rPr lang="ru-RU" sz="1600" b="1" spc="35" dirty="0">
                          <a:effectLst/>
                          <a:latin typeface="+mn-lt"/>
                          <a:ea typeface="Times New Roman" panose="02020603050405020304" pitchFamily="18" charset="0"/>
                        </a:rPr>
                        <a:t>другие выгоды), предназначенные для него или для </a:t>
                      </a:r>
                      <a:r>
                        <a:rPr lang="ru-RU" sz="1600" b="1" dirty="0">
                          <a:effectLst/>
                          <a:latin typeface="+mn-lt"/>
                          <a:ea typeface="Times New Roman" panose="02020603050405020304" pitchFamily="18" charset="0"/>
                        </a:rPr>
                        <a:t>членов его семьи, родственников, а также для лиц или </a:t>
                      </a:r>
                      <a:r>
                        <a:rPr lang="ru-RU" sz="1600" b="1" spc="5" dirty="0">
                          <a:effectLst/>
                          <a:latin typeface="+mn-lt"/>
                          <a:ea typeface="Times New Roman" panose="02020603050405020304" pitchFamily="18" charset="0"/>
                        </a:rPr>
                        <a:t>организаций, с которыми гражданский служащий </a:t>
                      </a:r>
                      <a:r>
                        <a:rPr lang="ru-RU" sz="1600" b="1" spc="15" dirty="0">
                          <a:effectLst/>
                          <a:latin typeface="+mn-lt"/>
                          <a:ea typeface="Times New Roman" panose="02020603050405020304" pitchFamily="18" charset="0"/>
                        </a:rPr>
                        <a:t>имеет или имел отношения, способные повлиять или </a:t>
                      </a:r>
                      <a:r>
                        <a:rPr lang="ru-RU" sz="1600" b="1" spc="5" dirty="0">
                          <a:effectLst/>
                          <a:latin typeface="+mn-lt"/>
                          <a:ea typeface="Times New Roman" panose="02020603050405020304" pitchFamily="18" charset="0"/>
                        </a:rPr>
                        <a:t>создать видимость влияния на его беспристрастность, стать вознаграждением или создать видимость </a:t>
                      </a:r>
                      <a:r>
                        <a:rPr lang="ru-RU" sz="1600" b="1" spc="10" dirty="0">
                          <a:effectLst/>
                          <a:latin typeface="+mn-lt"/>
                          <a:ea typeface="Times New Roman" panose="02020603050405020304" pitchFamily="18" charset="0"/>
                        </a:rPr>
                        <a:t>вознаграждения, имеющего отношение к ис</a:t>
                      </a:r>
                      <a:r>
                        <a:rPr lang="ru-RU" sz="1600" b="1" spc="5" dirty="0">
                          <a:effectLst/>
                          <a:latin typeface="+mn-lt"/>
                          <a:ea typeface="Times New Roman" panose="02020603050405020304" pitchFamily="18" charset="0"/>
                        </a:rPr>
                        <a:t>полняемым служебным обязанностям; </a:t>
                      </a:r>
                      <a:endParaRPr lang="ru-RU" sz="1600" b="1" dirty="0">
                        <a:effectLst/>
                        <a:latin typeface="+mn-lt"/>
                        <a:ea typeface="Times New Roman" panose="02020603050405020304" pitchFamily="18" charset="0"/>
                      </a:endParaRPr>
                    </a:p>
                    <a:p>
                      <a:pPr algn="just">
                        <a:spcAft>
                          <a:spcPts val="0"/>
                        </a:spcAft>
                      </a:pPr>
                      <a:r>
                        <a:rPr lang="ru-RU" sz="1600" b="1" spc="5" dirty="0">
                          <a:solidFill>
                            <a:srgbClr val="000000"/>
                          </a:solidFill>
                          <a:effectLst/>
                          <a:latin typeface="+mn-lt"/>
                          <a:ea typeface="Times New Roman" panose="02020603050405020304" pitchFamily="18" charset="0"/>
                        </a:rPr>
                        <a:t>- обычное гостеприимство и личные подарки в </a:t>
                      </a:r>
                      <a:r>
                        <a:rPr lang="ru-RU" sz="1600" b="1" spc="15" dirty="0">
                          <a:solidFill>
                            <a:srgbClr val="000000"/>
                          </a:solidFill>
                          <a:effectLst/>
                          <a:latin typeface="+mn-lt"/>
                          <a:ea typeface="Times New Roman" panose="02020603050405020304" pitchFamily="18" charset="0"/>
                        </a:rPr>
                        <a:t>допускаемых федеральными законами формах и </a:t>
                      </a:r>
                      <a:r>
                        <a:rPr lang="ru-RU" sz="1600" b="1" spc="5" dirty="0">
                          <a:solidFill>
                            <a:srgbClr val="000000"/>
                          </a:solidFill>
                          <a:effectLst/>
                          <a:latin typeface="+mn-lt"/>
                          <a:ea typeface="Times New Roman" panose="02020603050405020304" pitchFamily="18" charset="0"/>
                        </a:rPr>
                        <a:t>размерах не должны создавать конфликт интересов или его видимость</a:t>
                      </a:r>
                      <a:endParaRPr lang="ru-RU" sz="16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r h="3257313">
                <a:tc>
                  <a:txBody>
                    <a:bodyPr/>
                    <a:lstStyle/>
                    <a:p>
                      <a:pPr indent="-3175">
                        <a:spcAft>
                          <a:spcPts val="0"/>
                        </a:spcAft>
                      </a:pPr>
                      <a:r>
                        <a:rPr lang="ru-RU" sz="1600" b="1" spc="-15" dirty="0">
                          <a:solidFill>
                            <a:srgbClr val="C00000"/>
                          </a:solidFill>
                          <a:effectLst/>
                          <a:latin typeface="+mn-lt"/>
                          <a:ea typeface="Times New Roman" panose="02020603050405020304" pitchFamily="18" charset="0"/>
                        </a:rPr>
                        <a:t>Отношение к </a:t>
                      </a:r>
                      <a:r>
                        <a:rPr lang="ru-RU" sz="1600" b="1" spc="-30" dirty="0">
                          <a:solidFill>
                            <a:srgbClr val="C00000"/>
                          </a:solidFill>
                          <a:effectLst/>
                          <a:latin typeface="+mn-lt"/>
                          <a:ea typeface="Times New Roman" panose="02020603050405020304" pitchFamily="18" charset="0"/>
                        </a:rPr>
                        <a:t>ненадлежащей </a:t>
                      </a:r>
                      <a:r>
                        <a:rPr lang="ru-RU" sz="1600" b="1" spc="-20" dirty="0">
                          <a:solidFill>
                            <a:srgbClr val="C00000"/>
                          </a:solidFill>
                          <a:effectLst/>
                          <a:latin typeface="+mn-lt"/>
                          <a:ea typeface="Times New Roman" panose="02020603050405020304" pitchFamily="18" charset="0"/>
                        </a:rPr>
                        <a:t>выгоде</a:t>
                      </a:r>
                      <a:endParaRPr lang="ru-RU" sz="16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algn="just">
                        <a:spcAft>
                          <a:spcPts val="0"/>
                        </a:spcAft>
                      </a:pPr>
                      <a:r>
                        <a:rPr lang="ru-RU" sz="1600" b="1" spc="-5" dirty="0">
                          <a:solidFill>
                            <a:srgbClr val="000000"/>
                          </a:solidFill>
                          <a:effectLst/>
                          <a:latin typeface="+mn-lt"/>
                          <a:ea typeface="Times New Roman" panose="02020603050405020304" pitchFamily="18" charset="0"/>
                        </a:rPr>
                        <a:t>Если гражданскому служащему предлагается </a:t>
                      </a:r>
                      <a:r>
                        <a:rPr lang="ru-RU" sz="1600" b="1" spc="10" dirty="0">
                          <a:solidFill>
                            <a:srgbClr val="000000"/>
                          </a:solidFill>
                          <a:effectLst/>
                          <a:latin typeface="+mn-lt"/>
                          <a:ea typeface="Times New Roman" panose="02020603050405020304" pitchFamily="18" charset="0"/>
                        </a:rPr>
                        <a:t>ненадлежащая выгода, то с целью обеспечения своей </a:t>
                      </a:r>
                      <a:r>
                        <a:rPr lang="ru-RU" sz="1600" b="1" spc="5" dirty="0">
                          <a:solidFill>
                            <a:srgbClr val="000000"/>
                          </a:solidFill>
                          <a:effectLst/>
                          <a:latin typeface="+mn-lt"/>
                          <a:ea typeface="Times New Roman" panose="02020603050405020304" pitchFamily="18" charset="0"/>
                        </a:rPr>
                        <a:t>безопасности он обязан принять следующие меры: </a:t>
                      </a:r>
                      <a:endParaRPr lang="ru-RU" sz="1600" b="1" dirty="0">
                        <a:effectLst/>
                        <a:latin typeface="+mn-lt"/>
                        <a:ea typeface="Times New Roman" panose="02020603050405020304" pitchFamily="18" charset="0"/>
                      </a:endParaRPr>
                    </a:p>
                    <a:p>
                      <a:pPr algn="just">
                        <a:spcAft>
                          <a:spcPts val="0"/>
                        </a:spcAft>
                      </a:pPr>
                      <a:r>
                        <a:rPr lang="ru-RU" sz="1600" b="1" spc="5" dirty="0">
                          <a:solidFill>
                            <a:srgbClr val="000000"/>
                          </a:solidFill>
                          <a:effectLst/>
                          <a:latin typeface="+mn-lt"/>
                          <a:ea typeface="Times New Roman" panose="02020603050405020304" pitchFamily="18" charset="0"/>
                        </a:rPr>
                        <a:t>- отказаться от ненадлежащей выгоды; </a:t>
                      </a:r>
                      <a:endParaRPr lang="ru-RU" sz="1600" b="1" dirty="0">
                        <a:effectLst/>
                        <a:latin typeface="+mn-lt"/>
                        <a:ea typeface="Times New Roman" panose="02020603050405020304" pitchFamily="18" charset="0"/>
                      </a:endParaRPr>
                    </a:p>
                    <a:p>
                      <a:pPr algn="just">
                        <a:spcAft>
                          <a:spcPts val="0"/>
                        </a:spcAft>
                      </a:pPr>
                      <a:r>
                        <a:rPr lang="ru-RU" sz="1600" b="1" spc="10" dirty="0">
                          <a:solidFill>
                            <a:srgbClr val="000000"/>
                          </a:solidFill>
                          <a:effectLst/>
                          <a:latin typeface="+mn-lt"/>
                          <a:ea typeface="Times New Roman" panose="02020603050405020304" pitchFamily="18" charset="0"/>
                        </a:rPr>
                        <a:t>- попытаться установить лицо, сделавшее такое </a:t>
                      </a:r>
                      <a:r>
                        <a:rPr lang="ru-RU" sz="1600" b="1" spc="-5" dirty="0">
                          <a:solidFill>
                            <a:srgbClr val="000000"/>
                          </a:solidFill>
                          <a:effectLst/>
                          <a:latin typeface="+mn-lt"/>
                          <a:ea typeface="Times New Roman" panose="02020603050405020304" pitchFamily="18" charset="0"/>
                        </a:rPr>
                        <a:t>предложение; </a:t>
                      </a:r>
                      <a:endParaRPr lang="ru-RU" sz="1600" b="1" dirty="0">
                        <a:effectLst/>
                        <a:latin typeface="+mn-lt"/>
                        <a:ea typeface="Times New Roman" panose="02020603050405020304" pitchFamily="18" charset="0"/>
                      </a:endParaRPr>
                    </a:p>
                    <a:p>
                      <a:pPr algn="just">
                        <a:spcAft>
                          <a:spcPts val="0"/>
                        </a:spcAft>
                      </a:pPr>
                      <a:r>
                        <a:rPr lang="ru-RU" sz="1600" b="1" spc="20" dirty="0">
                          <a:solidFill>
                            <a:srgbClr val="000000"/>
                          </a:solidFill>
                          <a:effectLst/>
                          <a:latin typeface="+mn-lt"/>
                          <a:ea typeface="Times New Roman" panose="02020603050405020304" pitchFamily="18" charset="0"/>
                        </a:rPr>
                        <a:t>- избегать длительных контактов, связанных с </a:t>
                      </a:r>
                      <a:r>
                        <a:rPr lang="ru-RU" sz="1600" b="1" spc="5" dirty="0">
                          <a:solidFill>
                            <a:srgbClr val="000000"/>
                          </a:solidFill>
                          <a:effectLst/>
                          <a:latin typeface="+mn-lt"/>
                          <a:ea typeface="Times New Roman" panose="02020603050405020304" pitchFamily="18" charset="0"/>
                        </a:rPr>
                        <a:t>предложением ненадлежащей выгоды; </a:t>
                      </a:r>
                      <a:endParaRPr lang="ru-RU" sz="1600" b="1" dirty="0">
                        <a:effectLst/>
                        <a:latin typeface="+mn-lt"/>
                        <a:ea typeface="Times New Roman" panose="02020603050405020304" pitchFamily="18" charset="0"/>
                      </a:endParaRPr>
                    </a:p>
                    <a:p>
                      <a:pPr algn="just">
                        <a:spcAft>
                          <a:spcPts val="0"/>
                        </a:spcAft>
                      </a:pPr>
                      <a:r>
                        <a:rPr lang="ru-RU" sz="1600" b="1" spc="65" dirty="0">
                          <a:solidFill>
                            <a:srgbClr val="000000"/>
                          </a:solidFill>
                          <a:effectLst/>
                          <a:latin typeface="+mn-lt"/>
                          <a:ea typeface="Times New Roman" panose="02020603050405020304" pitchFamily="18" charset="0"/>
                        </a:rPr>
                        <a:t>- в случае, если ненадлежащую выгоду нельзя ни о</a:t>
                      </a:r>
                      <a:r>
                        <a:rPr lang="ru-RU" sz="1600" b="1" spc="35" dirty="0">
                          <a:solidFill>
                            <a:srgbClr val="000000"/>
                          </a:solidFill>
                          <a:effectLst/>
                          <a:latin typeface="+mn-lt"/>
                          <a:ea typeface="Times New Roman" panose="02020603050405020304" pitchFamily="18" charset="0"/>
                        </a:rPr>
                        <a:t>тклонить, ни возвратить отправителю, она должна </a:t>
                      </a:r>
                      <a:r>
                        <a:rPr lang="ru-RU" sz="1600" b="1" dirty="0">
                          <a:solidFill>
                            <a:srgbClr val="000000"/>
                          </a:solidFill>
                          <a:effectLst/>
                          <a:latin typeface="+mn-lt"/>
                          <a:ea typeface="Times New Roman" panose="02020603050405020304" pitchFamily="18" charset="0"/>
                        </a:rPr>
                        <a:t>быть передана соответствующим государственным органам; </a:t>
                      </a:r>
                      <a:endParaRPr lang="ru-RU" sz="1600" b="1" dirty="0">
                        <a:effectLst/>
                        <a:latin typeface="+mn-lt"/>
                        <a:ea typeface="Times New Roman" panose="02020603050405020304" pitchFamily="18" charset="0"/>
                      </a:endParaRPr>
                    </a:p>
                    <a:p>
                      <a:pPr algn="just">
                        <a:spcAft>
                          <a:spcPts val="0"/>
                        </a:spcAft>
                      </a:pPr>
                      <a:r>
                        <a:rPr lang="ru-RU" sz="1600" b="1" spc="35" dirty="0">
                          <a:solidFill>
                            <a:srgbClr val="000000"/>
                          </a:solidFill>
                          <a:effectLst/>
                          <a:latin typeface="+mn-lt"/>
                          <a:ea typeface="Times New Roman" panose="02020603050405020304" pitchFamily="18" charset="0"/>
                        </a:rPr>
                        <a:t>- довести факт предложения ненадлежащей выгоды до сведения непосредственного руководителя;</a:t>
                      </a:r>
                      <a:endParaRPr lang="ru-RU" sz="1600" b="1" dirty="0">
                        <a:effectLst/>
                        <a:latin typeface="+mn-lt"/>
                        <a:ea typeface="Times New Roman" panose="02020603050405020304" pitchFamily="18" charset="0"/>
                      </a:endParaRPr>
                    </a:p>
                    <a:p>
                      <a:pPr algn="just">
                        <a:spcAft>
                          <a:spcPts val="0"/>
                        </a:spcAft>
                      </a:pPr>
                      <a:r>
                        <a:rPr lang="ru-RU" sz="1600" b="1" spc="35" dirty="0">
                          <a:solidFill>
                            <a:srgbClr val="000000"/>
                          </a:solidFill>
                          <a:effectLst/>
                          <a:latin typeface="+mn-lt"/>
                          <a:ea typeface="Times New Roman" panose="02020603050405020304" pitchFamily="18" charset="0"/>
                        </a:rPr>
                        <a:t>- </a:t>
                      </a:r>
                      <a:r>
                        <a:rPr lang="ru-RU" sz="1600" b="1" spc="60" dirty="0">
                          <a:solidFill>
                            <a:srgbClr val="000000"/>
                          </a:solidFill>
                          <a:effectLst/>
                          <a:latin typeface="+mn-lt"/>
                          <a:ea typeface="Times New Roman" panose="02020603050405020304" pitchFamily="18" charset="0"/>
                        </a:rPr>
                        <a:t>продолжать работу в обычном порядке, в </a:t>
                      </a:r>
                      <a:r>
                        <a:rPr lang="ru-RU" sz="1600" b="1" spc="50" dirty="0">
                          <a:solidFill>
                            <a:srgbClr val="000000"/>
                          </a:solidFill>
                          <a:effectLst/>
                          <a:latin typeface="+mn-lt"/>
                          <a:ea typeface="Times New Roman" panose="02020603050405020304" pitchFamily="18" charset="0"/>
                        </a:rPr>
                        <a:t>особенности с делом, в связи с которым была </a:t>
                      </a:r>
                      <a:r>
                        <a:rPr lang="ru-RU" sz="1600" b="1" spc="5" dirty="0">
                          <a:solidFill>
                            <a:srgbClr val="000000"/>
                          </a:solidFill>
                          <a:effectLst/>
                          <a:latin typeface="+mn-lt"/>
                          <a:ea typeface="Times New Roman" panose="02020603050405020304" pitchFamily="18" charset="0"/>
                        </a:rPr>
                        <a:t>предложена ненадлежащая выгода</a:t>
                      </a:r>
                      <a:endParaRPr lang="ru-RU" sz="16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83276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121794859"/>
              </p:ext>
            </p:extLst>
          </p:nvPr>
        </p:nvGraphicFramePr>
        <p:xfrm>
          <a:off x="0" y="0"/>
          <a:ext cx="9144000" cy="6902337"/>
        </p:xfrm>
        <a:graphic>
          <a:graphicData uri="http://schemas.openxmlformats.org/drawingml/2006/table">
            <a:tbl>
              <a:tblPr firstRow="1" bandRow="1">
                <a:tableStyleId>{5940675A-B579-460E-94D1-54222C63F5DA}</a:tableStyleId>
              </a:tblPr>
              <a:tblGrid>
                <a:gridCol w="1835696">
                  <a:extLst>
                    <a:ext uri="{9D8B030D-6E8A-4147-A177-3AD203B41FA5}">
                      <a16:colId xmlns:a16="http://schemas.microsoft.com/office/drawing/2014/main" val="20000"/>
                    </a:ext>
                  </a:extLst>
                </a:gridCol>
                <a:gridCol w="7308304">
                  <a:extLst>
                    <a:ext uri="{9D8B030D-6E8A-4147-A177-3AD203B41FA5}">
                      <a16:colId xmlns:a16="http://schemas.microsoft.com/office/drawing/2014/main" val="20001"/>
                    </a:ext>
                  </a:extLst>
                </a:gridCol>
              </a:tblGrid>
              <a:tr h="1252813">
                <a:tc>
                  <a:txBody>
                    <a:bodyPr/>
                    <a:lstStyle/>
                    <a:p>
                      <a:pPr algn="ctr">
                        <a:spcAft>
                          <a:spcPts val="0"/>
                        </a:spcAft>
                      </a:pPr>
                      <a:endParaRPr lang="ru-RU" sz="1600" b="1" dirty="0">
                        <a:solidFill>
                          <a:schemeClr val="tx1"/>
                        </a:solidFill>
                        <a:effectLst/>
                        <a:latin typeface="+mn-lt"/>
                        <a:ea typeface="Times New Roman" panose="02020603050405020304" pitchFamily="18" charset="0"/>
                      </a:endParaRPr>
                    </a:p>
                    <a:p>
                      <a:pPr algn="ctr">
                        <a:spcAft>
                          <a:spcPts val="0"/>
                        </a:spcAft>
                      </a:pPr>
                      <a:r>
                        <a:rPr lang="ru-RU" sz="1600" b="1" dirty="0">
                          <a:solidFill>
                            <a:schemeClr val="tx1"/>
                          </a:solidFill>
                          <a:effectLst/>
                          <a:latin typeface="+mn-lt"/>
                          <a:ea typeface="Times New Roman" panose="02020603050405020304" pitchFamily="18" charset="0"/>
                        </a:rPr>
                        <a:t>Возможные ситуации коррупционной направленности</a:t>
                      </a:r>
                    </a:p>
                  </a:txBody>
                  <a:tcPr marL="68580" marR="68580" marT="0" marB="0">
                    <a:solidFill>
                      <a:schemeClr val="bg2"/>
                    </a:solidFill>
                  </a:tcPr>
                </a:tc>
                <a:tc>
                  <a:txBody>
                    <a:bodyPr/>
                    <a:lstStyle/>
                    <a:p>
                      <a:pPr marR="3175" algn="ctr">
                        <a:spcAft>
                          <a:spcPts val="0"/>
                        </a:spcAft>
                      </a:pPr>
                      <a:endParaRPr lang="ru-RU" sz="1600" b="1" dirty="0">
                        <a:solidFill>
                          <a:schemeClr val="tx1"/>
                        </a:solidFill>
                        <a:effectLst/>
                        <a:latin typeface="+mn-lt"/>
                        <a:ea typeface="Times New Roman" panose="02020603050405020304" pitchFamily="18" charset="0"/>
                      </a:endParaRPr>
                    </a:p>
                    <a:p>
                      <a:pPr marR="3175" algn="ctr">
                        <a:spcAft>
                          <a:spcPts val="0"/>
                        </a:spcAft>
                      </a:pPr>
                      <a:endParaRPr lang="ru-RU" sz="1600" b="1" dirty="0">
                        <a:solidFill>
                          <a:schemeClr val="tx1"/>
                        </a:solidFill>
                        <a:effectLst/>
                        <a:latin typeface="+mn-lt"/>
                        <a:ea typeface="Times New Roman" panose="02020603050405020304" pitchFamily="18" charset="0"/>
                      </a:endParaRPr>
                    </a:p>
                    <a:p>
                      <a:pPr marR="3175" algn="ctr">
                        <a:spcAft>
                          <a:spcPts val="0"/>
                        </a:spcAft>
                      </a:pPr>
                      <a:r>
                        <a:rPr lang="ru-RU" sz="1600" b="1" dirty="0">
                          <a:solidFill>
                            <a:schemeClr val="tx1"/>
                          </a:solidFill>
                          <a:effectLst/>
                          <a:latin typeface="+mn-lt"/>
                          <a:ea typeface="Times New Roman" panose="02020603050405020304" pitchFamily="18" charset="0"/>
                        </a:rPr>
                        <a:t>Рекомендации </a:t>
                      </a:r>
                      <a:r>
                        <a:rPr lang="ru-RU" sz="1600" b="1" spc="-70" dirty="0">
                          <a:solidFill>
                            <a:schemeClr val="tx1"/>
                          </a:solidFill>
                          <a:effectLst/>
                          <a:latin typeface="+mn-lt"/>
                          <a:ea typeface="Times New Roman" panose="02020603050405020304" pitchFamily="18" charset="0"/>
                        </a:rPr>
                        <a:t>по правилам поведения</a:t>
                      </a:r>
                      <a:endParaRPr lang="ru-RU" sz="1600" b="1" dirty="0">
                        <a:solidFill>
                          <a:schemeClr val="tx1"/>
                        </a:solidFill>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2392211">
                <a:tc>
                  <a:txBody>
                    <a:bodyPr/>
                    <a:lstStyle/>
                    <a:p>
                      <a:pPr>
                        <a:spcAft>
                          <a:spcPts val="0"/>
                        </a:spcAft>
                      </a:pPr>
                      <a:r>
                        <a:rPr lang="ru-RU" sz="1800" b="1" spc="-50" dirty="0">
                          <a:solidFill>
                            <a:srgbClr val="C00000"/>
                          </a:solidFill>
                          <a:effectLst/>
                          <a:latin typeface="+mn-lt"/>
                          <a:ea typeface="Times New Roman" panose="02020603050405020304" pitchFamily="18" charset="0"/>
                        </a:rPr>
                        <a:t>Уязвимость </a:t>
                      </a:r>
                      <a:r>
                        <a:rPr lang="ru-RU" sz="1800" b="1" spc="-65" dirty="0">
                          <a:solidFill>
                            <a:srgbClr val="C00000"/>
                          </a:solidFill>
                          <a:effectLst/>
                          <a:latin typeface="+mn-lt"/>
                          <a:ea typeface="Times New Roman" panose="02020603050405020304" pitchFamily="18" charset="0"/>
                        </a:rPr>
                        <a:t>гражданского </a:t>
                      </a:r>
                      <a:r>
                        <a:rPr lang="ru-RU" sz="1800" b="1" spc="-70" dirty="0">
                          <a:solidFill>
                            <a:srgbClr val="C00000"/>
                          </a:solidFill>
                          <a:effectLst/>
                          <a:latin typeface="+mn-lt"/>
                          <a:ea typeface="Times New Roman" panose="02020603050405020304" pitchFamily="18" charset="0"/>
                        </a:rPr>
                        <a:t>служащего</a:t>
                      </a:r>
                      <a:endParaRPr lang="ru-RU" sz="18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algn="just">
                        <a:spcAft>
                          <a:spcPts val="0"/>
                        </a:spcAft>
                      </a:pPr>
                      <a:r>
                        <a:rPr lang="ru-RU" sz="1800" b="1" dirty="0">
                          <a:solidFill>
                            <a:srgbClr val="000000"/>
                          </a:solidFill>
                          <a:effectLst/>
                          <a:latin typeface="+mn-lt"/>
                          <a:ea typeface="Times New Roman" panose="02020603050405020304" pitchFamily="18" charset="0"/>
                        </a:rPr>
                        <a:t>- </a:t>
                      </a:r>
                      <a:r>
                        <a:rPr lang="ru-RU" sz="1800" b="1" spc="25" dirty="0">
                          <a:solidFill>
                            <a:srgbClr val="000000"/>
                          </a:solidFill>
                          <a:effectLst/>
                          <a:latin typeface="+mn-lt"/>
                          <a:ea typeface="Times New Roman" panose="02020603050405020304" pitchFamily="18" charset="0"/>
                        </a:rPr>
                        <a:t>гражданский</a:t>
                      </a:r>
                      <a:r>
                        <a:rPr lang="ru-RU" sz="1800" b="1" dirty="0">
                          <a:solidFill>
                            <a:srgbClr val="000000"/>
                          </a:solidFill>
                          <a:effectLst/>
                          <a:latin typeface="+mn-lt"/>
                          <a:ea typeface="Times New Roman" panose="02020603050405020304" pitchFamily="18" charset="0"/>
                        </a:rPr>
                        <a:t> служащий в своем поведении не </a:t>
                      </a:r>
                      <a:r>
                        <a:rPr lang="ru-RU" sz="1800" b="1" spc="40" dirty="0">
                          <a:solidFill>
                            <a:srgbClr val="000000"/>
                          </a:solidFill>
                          <a:effectLst/>
                          <a:latin typeface="+mn-lt"/>
                          <a:ea typeface="Times New Roman" panose="02020603050405020304" pitchFamily="18" charset="0"/>
                        </a:rPr>
                        <a:t>должен допускать возникновения или создания </a:t>
                      </a:r>
                      <a:r>
                        <a:rPr lang="ru-RU" sz="1800" b="1" spc="-5" dirty="0">
                          <a:solidFill>
                            <a:srgbClr val="000000"/>
                          </a:solidFill>
                          <a:effectLst/>
                          <a:latin typeface="+mn-lt"/>
                          <a:ea typeface="Times New Roman" panose="02020603050405020304" pitchFamily="18" charset="0"/>
                        </a:rPr>
                        <a:t>ситуаций или их видимости, которые могут вынудить </a:t>
                      </a:r>
                      <a:r>
                        <a:rPr lang="ru-RU" sz="1800" b="1" dirty="0">
                          <a:solidFill>
                            <a:srgbClr val="000000"/>
                          </a:solidFill>
                          <a:effectLst/>
                          <a:latin typeface="+mn-lt"/>
                          <a:ea typeface="Times New Roman" panose="02020603050405020304" pitchFamily="18" charset="0"/>
                        </a:rPr>
                        <a:t>его оказать услугу или </a:t>
                      </a:r>
                      <a:r>
                        <a:rPr lang="ru-RU" sz="1800" b="1" spc="5" dirty="0">
                          <a:solidFill>
                            <a:srgbClr val="000000"/>
                          </a:solidFill>
                          <a:effectLst/>
                          <a:latin typeface="+mn-lt"/>
                          <a:ea typeface="Times New Roman" panose="02020603050405020304" pitchFamily="18" charset="0"/>
                        </a:rPr>
                        <a:t>предпочтение другому лицу или организации.</a:t>
                      </a:r>
                      <a:endParaRPr lang="ru-RU" sz="18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r h="3257313">
                <a:tc>
                  <a:txBody>
                    <a:bodyPr/>
                    <a:lstStyle/>
                    <a:p>
                      <a:pPr indent="3810">
                        <a:spcAft>
                          <a:spcPts val="0"/>
                        </a:spcAft>
                      </a:pPr>
                      <a:r>
                        <a:rPr lang="ru-RU" sz="1800" b="1" spc="-60" dirty="0">
                          <a:solidFill>
                            <a:srgbClr val="C00000"/>
                          </a:solidFill>
                          <a:effectLst/>
                          <a:latin typeface="+mn-lt"/>
                          <a:ea typeface="Times New Roman" panose="02020603050405020304" pitchFamily="18" charset="0"/>
                        </a:rPr>
                        <a:t>Злоупотребление </a:t>
                      </a:r>
                      <a:r>
                        <a:rPr lang="ru-RU" sz="1800" b="1" spc="-70" dirty="0">
                          <a:solidFill>
                            <a:srgbClr val="C00000"/>
                          </a:solidFill>
                          <a:effectLst/>
                          <a:latin typeface="+mn-lt"/>
                          <a:ea typeface="Times New Roman" panose="02020603050405020304" pitchFamily="18" charset="0"/>
                        </a:rPr>
                        <a:t>служебным </a:t>
                      </a:r>
                      <a:r>
                        <a:rPr lang="ru-RU" sz="1800" b="1" spc="-65" dirty="0">
                          <a:solidFill>
                            <a:srgbClr val="C00000"/>
                          </a:solidFill>
                          <a:effectLst/>
                          <a:latin typeface="+mn-lt"/>
                          <a:ea typeface="Times New Roman" panose="02020603050405020304" pitchFamily="18" charset="0"/>
                        </a:rPr>
                        <a:t>положением</a:t>
                      </a:r>
                      <a:endParaRPr lang="ru-RU" sz="18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indent="3810" algn="just">
                        <a:spcAft>
                          <a:spcPts val="0"/>
                        </a:spcAft>
                      </a:pPr>
                      <a:r>
                        <a:rPr lang="ru-RU" sz="1800" b="1" spc="40" dirty="0">
                          <a:solidFill>
                            <a:srgbClr val="000000"/>
                          </a:solidFill>
                          <a:effectLst/>
                          <a:latin typeface="+mn-lt"/>
                          <a:ea typeface="Times New Roman" panose="02020603050405020304" pitchFamily="18" charset="0"/>
                        </a:rPr>
                        <a:t>-гражданский служащий не должен предлагать </a:t>
                      </a:r>
                      <a:r>
                        <a:rPr lang="ru-RU" sz="1800" b="1" spc="30" dirty="0">
                          <a:solidFill>
                            <a:srgbClr val="000000"/>
                          </a:solidFill>
                          <a:effectLst/>
                          <a:latin typeface="+mn-lt"/>
                          <a:ea typeface="Times New Roman" panose="02020603050405020304" pitchFamily="18" charset="0"/>
                        </a:rPr>
                        <a:t>никаких  услуг, оказания предпочтения или иных </a:t>
                      </a:r>
                      <a:r>
                        <a:rPr lang="ru-RU" sz="1800" b="1" spc="15" dirty="0">
                          <a:solidFill>
                            <a:srgbClr val="000000"/>
                          </a:solidFill>
                          <a:effectLst/>
                          <a:latin typeface="+mn-lt"/>
                          <a:ea typeface="Times New Roman" panose="02020603050405020304" pitchFamily="18" charset="0"/>
                        </a:rPr>
                        <a:t>выгод, каким-либо образом связанных с его должностным </a:t>
                      </a:r>
                      <a:r>
                        <a:rPr lang="ru-RU" sz="1800" b="1" spc="5" dirty="0">
                          <a:solidFill>
                            <a:srgbClr val="000000"/>
                          </a:solidFill>
                          <a:effectLst/>
                          <a:latin typeface="+mn-lt"/>
                          <a:ea typeface="Times New Roman" panose="02020603050405020304" pitchFamily="18" charset="0"/>
                        </a:rPr>
                        <a:t>положением, если у него нет на это законного основания;</a:t>
                      </a:r>
                      <a:endParaRPr lang="ru-RU" sz="1800" b="1" dirty="0">
                        <a:effectLst/>
                        <a:latin typeface="+mn-lt"/>
                        <a:ea typeface="Times New Roman" panose="02020603050405020304" pitchFamily="18" charset="0"/>
                      </a:endParaRPr>
                    </a:p>
                    <a:p>
                      <a:pPr indent="3810" algn="just">
                        <a:spcAft>
                          <a:spcPts val="0"/>
                        </a:spcAft>
                      </a:pPr>
                      <a:r>
                        <a:rPr lang="ru-RU" sz="1800" b="1" spc="40" dirty="0">
                          <a:solidFill>
                            <a:srgbClr val="000000"/>
                          </a:solidFill>
                          <a:effectLst/>
                          <a:latin typeface="+mn-lt"/>
                          <a:ea typeface="Times New Roman" panose="02020603050405020304" pitchFamily="18" charset="0"/>
                        </a:rPr>
                        <a:t>- гражданский служащий не должен пытаться </a:t>
                      </a:r>
                      <a:r>
                        <a:rPr lang="ru-RU" sz="1800" b="1" spc="-5" dirty="0">
                          <a:solidFill>
                            <a:srgbClr val="000000"/>
                          </a:solidFill>
                          <a:effectLst/>
                          <a:latin typeface="+mn-lt"/>
                          <a:ea typeface="Times New Roman" panose="02020603050405020304" pitchFamily="18" charset="0"/>
                        </a:rPr>
                        <a:t>влиять в своих интересах на какое бы то ни было лицо </a:t>
                      </a:r>
                      <a:r>
                        <a:rPr lang="ru-RU" sz="1800" b="1" spc="15" dirty="0">
                          <a:solidFill>
                            <a:srgbClr val="000000"/>
                          </a:solidFill>
                          <a:effectLst/>
                          <a:latin typeface="+mn-lt"/>
                          <a:ea typeface="Times New Roman" panose="02020603050405020304" pitchFamily="18" charset="0"/>
                        </a:rPr>
                        <a:t>или организацию, в том числе и на других </a:t>
                      </a:r>
                      <a:r>
                        <a:rPr lang="ru-RU" sz="1800" b="1" spc="10" dirty="0">
                          <a:solidFill>
                            <a:srgbClr val="000000"/>
                          </a:solidFill>
                          <a:effectLst/>
                          <a:latin typeface="+mn-lt"/>
                          <a:ea typeface="Times New Roman" panose="02020603050405020304" pitchFamily="18" charset="0"/>
                        </a:rPr>
                        <a:t>гражданских служащих, пользуясь своим служебным положением или предлагая им </a:t>
                      </a:r>
                      <a:r>
                        <a:rPr lang="ru-RU" sz="1800" b="1" dirty="0">
                          <a:solidFill>
                            <a:srgbClr val="000000"/>
                          </a:solidFill>
                          <a:effectLst/>
                          <a:latin typeface="+mn-lt"/>
                          <a:ea typeface="Times New Roman" panose="02020603050405020304" pitchFamily="18" charset="0"/>
                        </a:rPr>
                        <a:t>ненадлежащую выгоду.</a:t>
                      </a:r>
                      <a:endParaRPr lang="ru-RU" sz="1800" b="1" dirty="0">
                        <a:effectLst/>
                        <a:latin typeface="+mn-lt"/>
                        <a:ea typeface="Times New Roman" panose="02020603050405020304" pitchFamily="18" charset="0"/>
                      </a:endParaRPr>
                    </a:p>
                    <a:p>
                      <a:pPr indent="3810" algn="just">
                        <a:spcAft>
                          <a:spcPts val="0"/>
                        </a:spcAft>
                      </a:pPr>
                      <a:r>
                        <a:rPr lang="ru-RU" sz="1800" b="1" dirty="0">
                          <a:effectLst/>
                          <a:latin typeface="+mn-lt"/>
                          <a:ea typeface="Times New Roman" panose="02020603050405020304" pitchFamily="18" charset="0"/>
                        </a:rPr>
                        <a:t> </a:t>
                      </a:r>
                    </a:p>
                  </a:txBody>
                  <a:tcPr marL="68580" marR="68580" marT="0" marB="0">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0964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Картинки по запросу права гражданских служащи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620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572960438"/>
              </p:ext>
            </p:extLst>
          </p:nvPr>
        </p:nvGraphicFramePr>
        <p:xfrm>
          <a:off x="0" y="0"/>
          <a:ext cx="9144000" cy="6858000"/>
        </p:xfrm>
        <a:graphic>
          <a:graphicData uri="http://schemas.openxmlformats.org/drawingml/2006/table">
            <a:tbl>
              <a:tblPr firstRow="1" bandRow="1">
                <a:tableStyleId>{5940675A-B579-460E-94D1-54222C63F5DA}</a:tableStyleId>
              </a:tblPr>
              <a:tblGrid>
                <a:gridCol w="1835696">
                  <a:extLst>
                    <a:ext uri="{9D8B030D-6E8A-4147-A177-3AD203B41FA5}">
                      <a16:colId xmlns:a16="http://schemas.microsoft.com/office/drawing/2014/main" val="20000"/>
                    </a:ext>
                  </a:extLst>
                </a:gridCol>
                <a:gridCol w="7308304">
                  <a:extLst>
                    <a:ext uri="{9D8B030D-6E8A-4147-A177-3AD203B41FA5}">
                      <a16:colId xmlns:a16="http://schemas.microsoft.com/office/drawing/2014/main" val="20001"/>
                    </a:ext>
                  </a:extLst>
                </a:gridCol>
              </a:tblGrid>
              <a:tr h="1340224">
                <a:tc>
                  <a:txBody>
                    <a:bodyPr/>
                    <a:lstStyle/>
                    <a:p>
                      <a:pPr algn="ctr">
                        <a:spcAft>
                          <a:spcPts val="0"/>
                        </a:spcAft>
                      </a:pPr>
                      <a:endParaRPr lang="ru-RU" sz="1600" b="1" dirty="0">
                        <a:solidFill>
                          <a:schemeClr val="tx1"/>
                        </a:solidFill>
                        <a:effectLst/>
                        <a:latin typeface="+mn-lt"/>
                        <a:ea typeface="Times New Roman" panose="02020603050405020304" pitchFamily="18" charset="0"/>
                      </a:endParaRPr>
                    </a:p>
                    <a:p>
                      <a:pPr algn="ctr">
                        <a:spcAft>
                          <a:spcPts val="0"/>
                        </a:spcAft>
                      </a:pPr>
                      <a:r>
                        <a:rPr lang="ru-RU" sz="1600" b="1" dirty="0">
                          <a:solidFill>
                            <a:schemeClr val="tx1"/>
                          </a:solidFill>
                          <a:effectLst/>
                          <a:latin typeface="+mn-lt"/>
                          <a:ea typeface="Times New Roman" panose="02020603050405020304" pitchFamily="18" charset="0"/>
                        </a:rPr>
                        <a:t>Возможные ситуации коррупционной направленности</a:t>
                      </a:r>
                    </a:p>
                  </a:txBody>
                  <a:tcPr marL="68580" marR="68580" marT="0" marB="0">
                    <a:solidFill>
                      <a:schemeClr val="bg2"/>
                    </a:solidFill>
                  </a:tcPr>
                </a:tc>
                <a:tc>
                  <a:txBody>
                    <a:bodyPr/>
                    <a:lstStyle/>
                    <a:p>
                      <a:pPr marR="3175" algn="ctr">
                        <a:spcAft>
                          <a:spcPts val="0"/>
                        </a:spcAft>
                      </a:pPr>
                      <a:endParaRPr lang="ru-RU" sz="1600" b="1" dirty="0">
                        <a:solidFill>
                          <a:schemeClr val="tx1"/>
                        </a:solidFill>
                        <a:effectLst/>
                        <a:latin typeface="+mn-lt"/>
                        <a:ea typeface="Times New Roman" panose="02020603050405020304" pitchFamily="18" charset="0"/>
                      </a:endParaRPr>
                    </a:p>
                    <a:p>
                      <a:pPr marR="3175" algn="ctr">
                        <a:spcAft>
                          <a:spcPts val="0"/>
                        </a:spcAft>
                      </a:pPr>
                      <a:endParaRPr lang="ru-RU" sz="1600" b="1" dirty="0">
                        <a:solidFill>
                          <a:schemeClr val="tx1"/>
                        </a:solidFill>
                        <a:effectLst/>
                        <a:latin typeface="+mn-lt"/>
                        <a:ea typeface="Times New Roman" panose="02020603050405020304" pitchFamily="18" charset="0"/>
                      </a:endParaRPr>
                    </a:p>
                    <a:p>
                      <a:pPr marR="3175" algn="ctr">
                        <a:spcAft>
                          <a:spcPts val="0"/>
                        </a:spcAft>
                      </a:pPr>
                      <a:r>
                        <a:rPr lang="ru-RU" sz="1600" b="1" dirty="0">
                          <a:solidFill>
                            <a:schemeClr val="tx1"/>
                          </a:solidFill>
                          <a:effectLst/>
                          <a:latin typeface="+mn-lt"/>
                          <a:ea typeface="Times New Roman" panose="02020603050405020304" pitchFamily="18" charset="0"/>
                        </a:rPr>
                        <a:t>Рекомендации </a:t>
                      </a:r>
                      <a:r>
                        <a:rPr lang="ru-RU" sz="1600" b="1" spc="-70" dirty="0">
                          <a:solidFill>
                            <a:schemeClr val="tx1"/>
                          </a:solidFill>
                          <a:effectLst/>
                          <a:latin typeface="+mn-lt"/>
                          <a:ea typeface="Times New Roman" panose="02020603050405020304" pitchFamily="18" charset="0"/>
                        </a:rPr>
                        <a:t>по правилам поведения</a:t>
                      </a:r>
                      <a:endParaRPr lang="ru-RU" sz="1600" b="1" dirty="0">
                        <a:solidFill>
                          <a:schemeClr val="tx1"/>
                        </a:solidFill>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1865831">
                <a:tc>
                  <a:txBody>
                    <a:bodyPr/>
                    <a:lstStyle/>
                    <a:p>
                      <a:pPr indent="-3810">
                        <a:spcAft>
                          <a:spcPts val="0"/>
                        </a:spcAft>
                      </a:pPr>
                      <a:r>
                        <a:rPr lang="ru-RU" sz="1600" b="1" spc="-55" dirty="0">
                          <a:solidFill>
                            <a:srgbClr val="C00000"/>
                          </a:solidFill>
                          <a:effectLst/>
                          <a:latin typeface="+mn-lt"/>
                          <a:ea typeface="Times New Roman" panose="02020603050405020304" pitchFamily="18" charset="0"/>
                        </a:rPr>
                        <a:t>Использование </a:t>
                      </a:r>
                      <a:r>
                        <a:rPr lang="ru-RU" sz="1600" b="1" spc="-60" dirty="0">
                          <a:solidFill>
                            <a:srgbClr val="C00000"/>
                          </a:solidFill>
                          <a:effectLst/>
                          <a:latin typeface="+mn-lt"/>
                          <a:ea typeface="Times New Roman" panose="02020603050405020304" pitchFamily="18" charset="0"/>
                        </a:rPr>
                        <a:t>служебного положения и </a:t>
                      </a:r>
                      <a:r>
                        <a:rPr lang="ru-RU" sz="1600" b="1" spc="-65" dirty="0">
                          <a:solidFill>
                            <a:srgbClr val="C00000"/>
                          </a:solidFill>
                          <a:effectLst/>
                          <a:latin typeface="+mn-lt"/>
                          <a:ea typeface="Times New Roman" panose="02020603050405020304" pitchFamily="18" charset="0"/>
                        </a:rPr>
                        <a:t>имущества</a:t>
                      </a:r>
                      <a:endParaRPr lang="ru-RU" sz="16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indent="14605" algn="just">
                        <a:spcAft>
                          <a:spcPts val="0"/>
                        </a:spcAft>
                      </a:pPr>
                      <a:r>
                        <a:rPr lang="ru-RU" sz="1600" b="1" spc="5">
                          <a:solidFill>
                            <a:srgbClr val="000000"/>
                          </a:solidFill>
                          <a:effectLst/>
                          <a:latin typeface="+mn-lt"/>
                          <a:ea typeface="Times New Roman" panose="02020603050405020304" pitchFamily="18" charset="0"/>
                        </a:rPr>
                        <a:t>- </a:t>
                      </a:r>
                      <a:r>
                        <a:rPr lang="ru-RU" sz="1600" b="1" spc="25">
                          <a:solidFill>
                            <a:srgbClr val="000000"/>
                          </a:solidFill>
                          <a:effectLst/>
                          <a:latin typeface="+mn-lt"/>
                          <a:ea typeface="Times New Roman" panose="02020603050405020304" pitchFamily="18" charset="0"/>
                        </a:rPr>
                        <a:t>гражданский</a:t>
                      </a:r>
                      <a:r>
                        <a:rPr lang="ru-RU" sz="1600" b="1" spc="5">
                          <a:solidFill>
                            <a:srgbClr val="000000"/>
                          </a:solidFill>
                          <a:effectLst/>
                          <a:latin typeface="+mn-lt"/>
                          <a:ea typeface="Times New Roman" panose="02020603050405020304" pitchFamily="18" charset="0"/>
                        </a:rPr>
                        <a:t> служащий должен принимать </a:t>
                      </a:r>
                      <a:r>
                        <a:rPr lang="ru-RU" sz="1600" b="1" spc="20">
                          <a:solidFill>
                            <a:srgbClr val="000000"/>
                          </a:solidFill>
                          <a:effectLst/>
                          <a:latin typeface="+mn-lt"/>
                          <a:ea typeface="Times New Roman" panose="02020603050405020304" pitchFamily="18" charset="0"/>
                        </a:rPr>
                        <a:t>меры, чтобы управление вверенным ему имуществом, </a:t>
                      </a:r>
                      <a:r>
                        <a:rPr lang="ru-RU" sz="1600" b="1" spc="5">
                          <a:solidFill>
                            <a:srgbClr val="000000"/>
                          </a:solidFill>
                          <a:effectLst/>
                          <a:latin typeface="+mn-lt"/>
                          <a:ea typeface="Times New Roman" panose="02020603050405020304" pitchFamily="18" charset="0"/>
                        </a:rPr>
                        <a:t>подчиненными службами и финансовыми средствами было </a:t>
                      </a:r>
                      <a:r>
                        <a:rPr lang="ru-RU" sz="1600" b="1" spc="15">
                          <a:solidFill>
                            <a:srgbClr val="000000"/>
                          </a:solidFill>
                          <a:effectLst/>
                          <a:latin typeface="+mn-lt"/>
                          <a:ea typeface="Times New Roman" panose="02020603050405020304" pitchFamily="18" charset="0"/>
                        </a:rPr>
                        <a:t>компетентно, экономно и эффективно, учитывая, что </a:t>
                      </a:r>
                      <a:r>
                        <a:rPr lang="ru-RU" sz="1600" b="1" spc="30">
                          <a:solidFill>
                            <a:srgbClr val="000000"/>
                          </a:solidFill>
                          <a:effectLst/>
                          <a:latin typeface="+mn-lt"/>
                          <a:ea typeface="Times New Roman" panose="02020603050405020304" pitchFamily="18" charset="0"/>
                        </a:rPr>
                        <a:t>непринятие указанных мер может быть оценено как </a:t>
                      </a:r>
                      <a:r>
                        <a:rPr lang="ru-RU" sz="1600" b="1">
                          <a:solidFill>
                            <a:srgbClr val="000000"/>
                          </a:solidFill>
                          <a:effectLst/>
                          <a:latin typeface="+mn-lt"/>
                          <a:ea typeface="Times New Roman" panose="02020603050405020304" pitchFamily="18" charset="0"/>
                        </a:rPr>
                        <a:t>конфликт интересов;</a:t>
                      </a:r>
                      <a:endParaRPr lang="ru-RU" sz="1600" b="1">
                        <a:effectLst/>
                        <a:latin typeface="+mn-lt"/>
                        <a:ea typeface="Times New Roman" panose="02020603050405020304" pitchFamily="18" charset="0"/>
                      </a:endParaRPr>
                    </a:p>
                    <a:p>
                      <a:pPr indent="14605" algn="just">
                        <a:spcAft>
                          <a:spcPts val="0"/>
                        </a:spcAft>
                      </a:pPr>
                      <a:r>
                        <a:rPr lang="ru-RU" sz="1600" b="1" spc="55">
                          <a:solidFill>
                            <a:srgbClr val="000000"/>
                          </a:solidFill>
                          <a:effectLst/>
                          <a:latin typeface="+mn-lt"/>
                          <a:ea typeface="Times New Roman" panose="02020603050405020304" pitchFamily="18" charset="0"/>
                        </a:rPr>
                        <a:t>-</a:t>
                      </a:r>
                      <a:r>
                        <a:rPr lang="ru-RU" sz="1600" b="1" spc="25">
                          <a:solidFill>
                            <a:srgbClr val="000000"/>
                          </a:solidFill>
                          <a:effectLst/>
                          <a:latin typeface="+mn-lt"/>
                          <a:ea typeface="Times New Roman" panose="02020603050405020304" pitchFamily="18" charset="0"/>
                        </a:rPr>
                        <a:t> гражданский</a:t>
                      </a:r>
                      <a:r>
                        <a:rPr lang="ru-RU" sz="1600" b="1" spc="55">
                          <a:solidFill>
                            <a:srgbClr val="000000"/>
                          </a:solidFill>
                          <a:effectLst/>
                          <a:latin typeface="+mn-lt"/>
                          <a:ea typeface="Times New Roman" panose="02020603050405020304" pitchFamily="18" charset="0"/>
                        </a:rPr>
                        <a:t> служащий обязан не допускать </a:t>
                      </a:r>
                      <a:r>
                        <a:rPr lang="ru-RU" sz="1600" b="1" spc="25">
                          <a:solidFill>
                            <a:srgbClr val="000000"/>
                          </a:solidFill>
                          <a:effectLst/>
                          <a:latin typeface="+mn-lt"/>
                          <a:ea typeface="Times New Roman" panose="02020603050405020304" pitchFamily="18" charset="0"/>
                        </a:rPr>
                        <a:t>использования указанных средств и </a:t>
                      </a:r>
                      <a:r>
                        <a:rPr lang="ru-RU" sz="1600" b="1" spc="-5">
                          <a:solidFill>
                            <a:srgbClr val="000000"/>
                          </a:solidFill>
                          <a:effectLst/>
                          <a:latin typeface="+mn-lt"/>
                          <a:ea typeface="Times New Roman" panose="02020603050405020304" pitchFamily="18" charset="0"/>
                        </a:rPr>
                        <a:t>имущества во внеслужебных целях, если это не </a:t>
                      </a:r>
                      <a:r>
                        <a:rPr lang="ru-RU" sz="1600" b="1" spc="5">
                          <a:solidFill>
                            <a:srgbClr val="000000"/>
                          </a:solidFill>
                          <a:effectLst/>
                          <a:latin typeface="+mn-lt"/>
                          <a:ea typeface="Times New Roman" panose="02020603050405020304" pitchFamily="18" charset="0"/>
                        </a:rPr>
                        <a:t>разрешено в установленном законом порядке</a:t>
                      </a:r>
                      <a:endParaRPr lang="ru-RU" sz="1600" b="1">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r h="3651945">
                <a:tc>
                  <a:txBody>
                    <a:bodyPr/>
                    <a:lstStyle/>
                    <a:p>
                      <a:pPr indent="-3810">
                        <a:spcAft>
                          <a:spcPts val="0"/>
                        </a:spcAft>
                      </a:pPr>
                      <a:r>
                        <a:rPr lang="ru-RU" sz="1600" b="1" spc="-55" dirty="0">
                          <a:solidFill>
                            <a:srgbClr val="C00000"/>
                          </a:solidFill>
                          <a:effectLst/>
                          <a:latin typeface="+mn-lt"/>
                          <a:ea typeface="Times New Roman" panose="02020603050405020304" pitchFamily="18" charset="0"/>
                        </a:rPr>
                        <a:t>Использование </a:t>
                      </a:r>
                      <a:r>
                        <a:rPr lang="ru-RU" sz="1600" b="1" spc="-60" dirty="0">
                          <a:solidFill>
                            <a:srgbClr val="C00000"/>
                          </a:solidFill>
                          <a:effectLst/>
                          <a:latin typeface="+mn-lt"/>
                          <a:ea typeface="Times New Roman" panose="02020603050405020304" pitchFamily="18" charset="0"/>
                        </a:rPr>
                        <a:t>информации</a:t>
                      </a:r>
                      <a:endParaRPr lang="ru-RU" sz="16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algn="just">
                        <a:spcAft>
                          <a:spcPts val="0"/>
                        </a:spcAft>
                      </a:pPr>
                      <a:r>
                        <a:rPr lang="ru-RU" sz="1600" b="1" spc="5" dirty="0">
                          <a:solidFill>
                            <a:srgbClr val="000000"/>
                          </a:solidFill>
                          <a:effectLst/>
                          <a:latin typeface="+mn-lt"/>
                          <a:ea typeface="Times New Roman" panose="02020603050405020304" pitchFamily="18" charset="0"/>
                        </a:rPr>
                        <a:t>-</a:t>
                      </a:r>
                      <a:r>
                        <a:rPr lang="ru-RU" sz="1600" b="1" spc="25" dirty="0">
                          <a:solidFill>
                            <a:srgbClr val="000000"/>
                          </a:solidFill>
                          <a:effectLst/>
                          <a:latin typeface="+mn-lt"/>
                          <a:ea typeface="Times New Roman" panose="02020603050405020304" pitchFamily="18" charset="0"/>
                        </a:rPr>
                        <a:t>гражданский</a:t>
                      </a:r>
                      <a:r>
                        <a:rPr lang="ru-RU" sz="1600" b="1" spc="5" dirty="0">
                          <a:solidFill>
                            <a:srgbClr val="000000"/>
                          </a:solidFill>
                          <a:effectLst/>
                          <a:latin typeface="+mn-lt"/>
                          <a:ea typeface="Times New Roman" panose="02020603050405020304" pitchFamily="18" charset="0"/>
                        </a:rPr>
                        <a:t> служащий может сообщать и использовать служебную информацию только при соблюдении действующих в государственном органе </a:t>
                      </a:r>
                      <a:r>
                        <a:rPr lang="ru-RU" sz="1600" b="1" spc="10" dirty="0">
                          <a:solidFill>
                            <a:srgbClr val="000000"/>
                          </a:solidFill>
                          <a:effectLst/>
                          <a:latin typeface="+mn-lt"/>
                          <a:ea typeface="Times New Roman" panose="02020603050405020304" pitchFamily="18" charset="0"/>
                        </a:rPr>
                        <a:t>норм и требований, принятых в соответствии с </a:t>
                      </a:r>
                      <a:r>
                        <a:rPr lang="ru-RU" sz="1600" b="1" spc="-5" dirty="0">
                          <a:solidFill>
                            <a:srgbClr val="000000"/>
                          </a:solidFill>
                          <a:effectLst/>
                          <a:latin typeface="+mn-lt"/>
                          <a:ea typeface="Times New Roman" panose="02020603050405020304" pitchFamily="18" charset="0"/>
                        </a:rPr>
                        <a:t>федеральными законами;</a:t>
                      </a:r>
                      <a:endParaRPr lang="ru-RU" sz="1600" b="1" dirty="0">
                        <a:effectLst/>
                        <a:latin typeface="+mn-lt"/>
                        <a:ea typeface="Times New Roman" panose="02020603050405020304" pitchFamily="18" charset="0"/>
                      </a:endParaRPr>
                    </a:p>
                    <a:p>
                      <a:pPr algn="just">
                        <a:spcAft>
                          <a:spcPts val="0"/>
                        </a:spcAft>
                        <a:tabLst>
                          <a:tab pos="248285" algn="l"/>
                        </a:tabLst>
                      </a:pPr>
                      <a:r>
                        <a:rPr lang="ru-RU" sz="1600" b="1" dirty="0">
                          <a:solidFill>
                            <a:srgbClr val="000000"/>
                          </a:solidFill>
                          <a:effectLst/>
                          <a:latin typeface="+mn-lt"/>
                          <a:ea typeface="Times New Roman" panose="02020603050405020304" pitchFamily="18" charset="0"/>
                        </a:rPr>
                        <a:t>-</a:t>
                      </a:r>
                      <a:r>
                        <a:rPr lang="ru-RU" sz="1600" b="1" spc="25" dirty="0">
                          <a:solidFill>
                            <a:srgbClr val="000000"/>
                          </a:solidFill>
                          <a:effectLst/>
                          <a:latin typeface="+mn-lt"/>
                          <a:ea typeface="Times New Roman" panose="02020603050405020304" pitchFamily="18" charset="0"/>
                        </a:rPr>
                        <a:t>гражданский</a:t>
                      </a:r>
                      <a:r>
                        <a:rPr lang="ru-RU" sz="1600" b="1" spc="10" dirty="0">
                          <a:solidFill>
                            <a:srgbClr val="000000"/>
                          </a:solidFill>
                          <a:effectLst/>
                          <a:latin typeface="+mn-lt"/>
                          <a:ea typeface="Times New Roman" panose="02020603050405020304" pitchFamily="18" charset="0"/>
                        </a:rPr>
                        <a:t> служащий обязан принимать соответствующие меры для обеспечения гарантии безопасности и конфиденциальности информации, за </a:t>
                      </a:r>
                      <a:r>
                        <a:rPr lang="ru-RU" sz="1600" b="1" spc="45" dirty="0">
                          <a:solidFill>
                            <a:srgbClr val="000000"/>
                          </a:solidFill>
                          <a:effectLst/>
                          <a:latin typeface="+mn-lt"/>
                          <a:ea typeface="Times New Roman" panose="02020603050405020304" pitchFamily="18" charset="0"/>
                        </a:rPr>
                        <a:t>которую он несет ответственность или (и) которая </a:t>
                      </a:r>
                      <a:r>
                        <a:rPr lang="ru-RU" sz="1600" b="1" spc="5" dirty="0">
                          <a:solidFill>
                            <a:srgbClr val="000000"/>
                          </a:solidFill>
                          <a:effectLst/>
                          <a:latin typeface="+mn-lt"/>
                          <a:ea typeface="Times New Roman" panose="02020603050405020304" pitchFamily="18" charset="0"/>
                        </a:rPr>
                        <a:t>стала известна ему в связи с исполнением служебных </a:t>
                      </a:r>
                      <a:r>
                        <a:rPr lang="ru-RU" sz="1600" b="1" dirty="0">
                          <a:solidFill>
                            <a:srgbClr val="000000"/>
                          </a:solidFill>
                          <a:effectLst/>
                          <a:latin typeface="+mn-lt"/>
                          <a:ea typeface="Times New Roman" panose="02020603050405020304" pitchFamily="18" charset="0"/>
                        </a:rPr>
                        <a:t>обязанностей;</a:t>
                      </a:r>
                      <a:endParaRPr lang="ru-RU" sz="1600" b="1" dirty="0">
                        <a:effectLst/>
                        <a:latin typeface="+mn-lt"/>
                        <a:ea typeface="Times New Roman" panose="02020603050405020304" pitchFamily="18" charset="0"/>
                      </a:endParaRPr>
                    </a:p>
                    <a:p>
                      <a:pPr algn="just">
                        <a:spcAft>
                          <a:spcPts val="0"/>
                        </a:spcAft>
                        <a:tabLst>
                          <a:tab pos="133985" algn="l"/>
                        </a:tabLst>
                      </a:pPr>
                      <a:r>
                        <a:rPr lang="ru-RU" sz="1600" b="1" spc="20" dirty="0">
                          <a:solidFill>
                            <a:srgbClr val="000000"/>
                          </a:solidFill>
                          <a:effectLst/>
                          <a:latin typeface="+mn-lt"/>
                          <a:ea typeface="Times New Roman" panose="02020603050405020304" pitchFamily="18" charset="0"/>
                        </a:rPr>
                        <a:t>-</a:t>
                      </a:r>
                      <a:r>
                        <a:rPr lang="ru-RU" sz="1600" b="1" spc="25" dirty="0">
                          <a:solidFill>
                            <a:srgbClr val="000000"/>
                          </a:solidFill>
                          <a:effectLst/>
                          <a:latin typeface="+mn-lt"/>
                          <a:ea typeface="Times New Roman" panose="02020603050405020304" pitchFamily="18" charset="0"/>
                        </a:rPr>
                        <a:t>гражданский</a:t>
                      </a:r>
                      <a:r>
                        <a:rPr lang="ru-RU" sz="1600" b="1" spc="20" dirty="0">
                          <a:solidFill>
                            <a:srgbClr val="000000"/>
                          </a:solidFill>
                          <a:effectLst/>
                          <a:latin typeface="+mn-lt"/>
                          <a:ea typeface="Times New Roman" panose="02020603050405020304" pitchFamily="18" charset="0"/>
                        </a:rPr>
                        <a:t> служащий не должен стремиться </a:t>
                      </a:r>
                      <a:r>
                        <a:rPr lang="ru-RU" sz="1600" b="1" spc="10" dirty="0">
                          <a:solidFill>
                            <a:srgbClr val="000000"/>
                          </a:solidFill>
                          <a:effectLst/>
                          <a:latin typeface="+mn-lt"/>
                          <a:ea typeface="Times New Roman" panose="02020603050405020304" pitchFamily="18" charset="0"/>
                        </a:rPr>
                        <a:t>получить доступ к служебной информации, не </a:t>
                      </a:r>
                      <a:r>
                        <a:rPr lang="ru-RU" sz="1600" b="1" dirty="0">
                          <a:solidFill>
                            <a:srgbClr val="000000"/>
                          </a:solidFill>
                          <a:effectLst/>
                          <a:latin typeface="+mn-lt"/>
                          <a:ea typeface="Times New Roman" panose="02020603050405020304" pitchFamily="18" charset="0"/>
                        </a:rPr>
                        <a:t>относящейся к его компетенции;</a:t>
                      </a:r>
                      <a:endParaRPr lang="ru-RU" sz="1600" b="1" dirty="0">
                        <a:effectLst/>
                        <a:latin typeface="+mn-lt"/>
                        <a:ea typeface="Times New Roman" panose="02020603050405020304" pitchFamily="18" charset="0"/>
                      </a:endParaRPr>
                    </a:p>
                    <a:p>
                      <a:pPr algn="just">
                        <a:spcAft>
                          <a:spcPts val="0"/>
                        </a:spcAft>
                        <a:tabLst>
                          <a:tab pos="133985" algn="l"/>
                        </a:tabLst>
                      </a:pPr>
                      <a:r>
                        <a:rPr lang="ru-RU" sz="1600" b="1" spc="-5" dirty="0">
                          <a:solidFill>
                            <a:srgbClr val="000000"/>
                          </a:solidFill>
                          <a:effectLst/>
                          <a:latin typeface="+mn-lt"/>
                          <a:ea typeface="Times New Roman" panose="02020603050405020304" pitchFamily="18" charset="0"/>
                        </a:rPr>
                        <a:t>-</a:t>
                      </a:r>
                      <a:r>
                        <a:rPr lang="ru-RU" sz="1600" b="1" spc="25" dirty="0">
                          <a:solidFill>
                            <a:srgbClr val="000000"/>
                          </a:solidFill>
                          <a:effectLst/>
                          <a:latin typeface="+mn-lt"/>
                          <a:ea typeface="Times New Roman" panose="02020603050405020304" pitchFamily="18" charset="0"/>
                        </a:rPr>
                        <a:t>гражданский</a:t>
                      </a:r>
                      <a:r>
                        <a:rPr lang="ru-RU" sz="1600" b="1" spc="-5" dirty="0">
                          <a:solidFill>
                            <a:srgbClr val="000000"/>
                          </a:solidFill>
                          <a:effectLst/>
                          <a:latin typeface="+mn-lt"/>
                          <a:ea typeface="Times New Roman" panose="02020603050405020304" pitchFamily="18" charset="0"/>
                        </a:rPr>
                        <a:t> служащий не должен использовать </a:t>
                      </a:r>
                      <a:r>
                        <a:rPr lang="ru-RU" sz="1600" b="1" spc="40" dirty="0">
                          <a:solidFill>
                            <a:srgbClr val="000000"/>
                          </a:solidFill>
                          <a:effectLst/>
                          <a:latin typeface="+mn-lt"/>
                          <a:ea typeface="Times New Roman" panose="02020603050405020304" pitchFamily="18" charset="0"/>
                        </a:rPr>
                        <a:t>не по назначению информацию, которую он может </a:t>
                      </a:r>
                      <a:r>
                        <a:rPr lang="ru-RU" sz="1600" b="1" spc="5" dirty="0">
                          <a:solidFill>
                            <a:srgbClr val="000000"/>
                          </a:solidFill>
                          <a:effectLst/>
                          <a:latin typeface="+mn-lt"/>
                          <a:ea typeface="Times New Roman" panose="02020603050405020304" pitchFamily="18" charset="0"/>
                        </a:rPr>
                        <a:t>получить при исполнении своих служебных </a:t>
                      </a:r>
                      <a:r>
                        <a:rPr lang="ru-RU" sz="1600" b="1" dirty="0">
                          <a:solidFill>
                            <a:srgbClr val="000000"/>
                          </a:solidFill>
                          <a:effectLst/>
                          <a:latin typeface="+mn-lt"/>
                          <a:ea typeface="Times New Roman" panose="02020603050405020304" pitchFamily="18" charset="0"/>
                        </a:rPr>
                        <a:t>обязанностей или в связи с ними;</a:t>
                      </a:r>
                      <a:endParaRPr lang="ru-RU" sz="1600" b="1" dirty="0">
                        <a:effectLst/>
                        <a:latin typeface="+mn-lt"/>
                        <a:ea typeface="Times New Roman" panose="02020603050405020304" pitchFamily="18" charset="0"/>
                      </a:endParaRPr>
                    </a:p>
                    <a:p>
                      <a:pPr indent="3810" algn="just">
                        <a:spcAft>
                          <a:spcPts val="0"/>
                        </a:spcAft>
                      </a:pPr>
                      <a:r>
                        <a:rPr lang="ru-RU" sz="1600" b="1" spc="5" dirty="0">
                          <a:solidFill>
                            <a:srgbClr val="000000"/>
                          </a:solidFill>
                          <a:effectLst/>
                          <a:latin typeface="+mn-lt"/>
                          <a:ea typeface="Times New Roman" panose="02020603050405020304" pitchFamily="18" charset="0"/>
                        </a:rPr>
                        <a:t>-служащий не должен задерживать официальную информацию, которая может или </a:t>
                      </a:r>
                      <a:r>
                        <a:rPr lang="ru-RU" sz="1600" b="1" dirty="0">
                          <a:solidFill>
                            <a:srgbClr val="000000"/>
                          </a:solidFill>
                          <a:effectLst/>
                          <a:latin typeface="+mn-lt"/>
                          <a:ea typeface="Times New Roman" panose="02020603050405020304" pitchFamily="18" charset="0"/>
                        </a:rPr>
                        <a:t>должна быть предана гласности</a:t>
                      </a:r>
                      <a:endParaRPr lang="ru-RU" sz="16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52388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56842657"/>
              </p:ext>
            </p:extLst>
          </p:nvPr>
        </p:nvGraphicFramePr>
        <p:xfrm>
          <a:off x="0" y="0"/>
          <a:ext cx="9144000" cy="8974545"/>
        </p:xfrm>
        <a:graphic>
          <a:graphicData uri="http://schemas.openxmlformats.org/drawingml/2006/table">
            <a:tbl>
              <a:tblPr firstRow="1" bandRow="1">
                <a:tableStyleId>{5940675A-B579-460E-94D1-54222C63F5DA}</a:tableStyleId>
              </a:tblPr>
              <a:tblGrid>
                <a:gridCol w="1835696">
                  <a:extLst>
                    <a:ext uri="{9D8B030D-6E8A-4147-A177-3AD203B41FA5}">
                      <a16:colId xmlns:a16="http://schemas.microsoft.com/office/drawing/2014/main" val="20000"/>
                    </a:ext>
                  </a:extLst>
                </a:gridCol>
                <a:gridCol w="7308304">
                  <a:extLst>
                    <a:ext uri="{9D8B030D-6E8A-4147-A177-3AD203B41FA5}">
                      <a16:colId xmlns:a16="http://schemas.microsoft.com/office/drawing/2014/main" val="20001"/>
                    </a:ext>
                  </a:extLst>
                </a:gridCol>
              </a:tblGrid>
              <a:tr h="1268760">
                <a:tc>
                  <a:txBody>
                    <a:bodyPr/>
                    <a:lstStyle/>
                    <a:p>
                      <a:pPr algn="ctr">
                        <a:spcAft>
                          <a:spcPts val="0"/>
                        </a:spcAft>
                      </a:pPr>
                      <a:endParaRPr lang="ru-RU" sz="1600" b="1" dirty="0">
                        <a:solidFill>
                          <a:schemeClr val="tx1"/>
                        </a:solidFill>
                        <a:effectLst/>
                        <a:latin typeface="+mn-lt"/>
                        <a:ea typeface="Times New Roman" panose="02020603050405020304" pitchFamily="18" charset="0"/>
                      </a:endParaRPr>
                    </a:p>
                    <a:p>
                      <a:pPr algn="ctr">
                        <a:spcAft>
                          <a:spcPts val="0"/>
                        </a:spcAft>
                      </a:pPr>
                      <a:r>
                        <a:rPr lang="ru-RU" sz="1600" b="1" dirty="0">
                          <a:solidFill>
                            <a:schemeClr val="tx1"/>
                          </a:solidFill>
                          <a:effectLst/>
                          <a:latin typeface="+mn-lt"/>
                          <a:ea typeface="Times New Roman" panose="02020603050405020304" pitchFamily="18" charset="0"/>
                        </a:rPr>
                        <a:t>Возможные ситуации коррупционной направленности</a:t>
                      </a:r>
                    </a:p>
                  </a:txBody>
                  <a:tcPr marL="68580" marR="68580" marT="0" marB="0">
                    <a:solidFill>
                      <a:schemeClr val="bg2"/>
                    </a:solidFill>
                  </a:tcPr>
                </a:tc>
                <a:tc>
                  <a:txBody>
                    <a:bodyPr/>
                    <a:lstStyle/>
                    <a:p>
                      <a:pPr marR="3175" algn="ctr">
                        <a:spcAft>
                          <a:spcPts val="0"/>
                        </a:spcAft>
                      </a:pPr>
                      <a:endParaRPr lang="ru-RU" sz="1600" b="1" dirty="0">
                        <a:solidFill>
                          <a:schemeClr val="tx1"/>
                        </a:solidFill>
                        <a:effectLst/>
                        <a:latin typeface="+mn-lt"/>
                        <a:ea typeface="Times New Roman" panose="02020603050405020304" pitchFamily="18" charset="0"/>
                      </a:endParaRPr>
                    </a:p>
                    <a:p>
                      <a:pPr marR="3175" algn="ctr">
                        <a:spcAft>
                          <a:spcPts val="0"/>
                        </a:spcAft>
                      </a:pPr>
                      <a:endParaRPr lang="ru-RU" sz="1600" b="1" dirty="0">
                        <a:solidFill>
                          <a:schemeClr val="tx1"/>
                        </a:solidFill>
                        <a:effectLst/>
                        <a:latin typeface="+mn-lt"/>
                        <a:ea typeface="Times New Roman" panose="02020603050405020304" pitchFamily="18" charset="0"/>
                      </a:endParaRPr>
                    </a:p>
                    <a:p>
                      <a:pPr marR="3175" algn="ctr">
                        <a:spcAft>
                          <a:spcPts val="0"/>
                        </a:spcAft>
                      </a:pPr>
                      <a:r>
                        <a:rPr lang="ru-RU" sz="1600" b="1" dirty="0">
                          <a:solidFill>
                            <a:schemeClr val="tx1"/>
                          </a:solidFill>
                          <a:effectLst/>
                          <a:latin typeface="+mn-lt"/>
                          <a:ea typeface="Times New Roman" panose="02020603050405020304" pitchFamily="18" charset="0"/>
                        </a:rPr>
                        <a:t>Рекомендации </a:t>
                      </a:r>
                      <a:r>
                        <a:rPr lang="ru-RU" sz="1600" b="1" spc="-70" dirty="0">
                          <a:solidFill>
                            <a:schemeClr val="tx1"/>
                          </a:solidFill>
                          <a:effectLst/>
                          <a:latin typeface="+mn-lt"/>
                          <a:ea typeface="Times New Roman" panose="02020603050405020304" pitchFamily="18" charset="0"/>
                        </a:rPr>
                        <a:t>по правилам поведения</a:t>
                      </a:r>
                      <a:endParaRPr lang="ru-RU" sz="1600" b="1" dirty="0">
                        <a:solidFill>
                          <a:schemeClr val="tx1"/>
                        </a:solidFill>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0"/>
                  </a:ext>
                </a:extLst>
              </a:tr>
              <a:tr h="1865831">
                <a:tc>
                  <a:txBody>
                    <a:bodyPr/>
                    <a:lstStyle/>
                    <a:p>
                      <a:pPr indent="-3810">
                        <a:spcAft>
                          <a:spcPts val="0"/>
                        </a:spcAft>
                      </a:pPr>
                      <a:r>
                        <a:rPr lang="ru-RU" sz="1400" b="1" spc="-55" dirty="0">
                          <a:solidFill>
                            <a:srgbClr val="C00000"/>
                          </a:solidFill>
                          <a:effectLst/>
                          <a:latin typeface="+mn-lt"/>
                          <a:ea typeface="Times New Roman" panose="02020603050405020304" pitchFamily="18" charset="0"/>
                        </a:rPr>
                        <a:t>Интересы после прекращения гражданской службы</a:t>
                      </a:r>
                      <a:endParaRPr lang="ru-RU" sz="14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marL="0" lvl="0" indent="0" algn="just">
                        <a:spcAft>
                          <a:spcPts val="0"/>
                        </a:spcAft>
                        <a:buFont typeface="Arial" panose="020B0604020202020204" pitchFamily="34" charset="0"/>
                        <a:buNone/>
                        <a:tabLst>
                          <a:tab pos="137160" algn="l"/>
                        </a:tabLst>
                      </a:pPr>
                      <a:r>
                        <a:rPr lang="ru-RU" sz="1400" b="1" spc="25" dirty="0">
                          <a:solidFill>
                            <a:srgbClr val="000000"/>
                          </a:solidFill>
                          <a:effectLst/>
                          <a:latin typeface="+mn-lt"/>
                          <a:ea typeface="Times New Roman" panose="02020603050405020304" pitchFamily="18" charset="0"/>
                        </a:rPr>
                        <a:t>- гражданский</a:t>
                      </a:r>
                      <a:r>
                        <a:rPr lang="ru-RU" sz="1400" b="1" spc="-5" dirty="0">
                          <a:solidFill>
                            <a:srgbClr val="000000"/>
                          </a:solidFill>
                          <a:effectLst/>
                          <a:latin typeface="+mn-lt"/>
                          <a:ea typeface="Times New Roman" panose="02020603050405020304" pitchFamily="18" charset="0"/>
                        </a:rPr>
                        <a:t> служащий не должен использовать </a:t>
                      </a:r>
                      <a:r>
                        <a:rPr lang="ru-RU" sz="1400" b="1" spc="25" dirty="0">
                          <a:solidFill>
                            <a:srgbClr val="000000"/>
                          </a:solidFill>
                          <a:effectLst/>
                          <a:latin typeface="+mn-lt"/>
                          <a:ea typeface="Times New Roman" panose="02020603050405020304" pitchFamily="18" charset="0"/>
                        </a:rPr>
                        <a:t>свое нахождение на гражданской службе для </a:t>
                      </a:r>
                      <a:r>
                        <a:rPr lang="ru-RU" sz="1400" b="1" dirty="0">
                          <a:solidFill>
                            <a:srgbClr val="000000"/>
                          </a:solidFill>
                          <a:effectLst/>
                          <a:latin typeface="+mn-lt"/>
                          <a:ea typeface="Times New Roman" panose="02020603050405020304" pitchFamily="18" charset="0"/>
                        </a:rPr>
                        <a:t>получения предложений работы после ее завершения;</a:t>
                      </a:r>
                      <a:endParaRPr lang="ru-RU" sz="1400" b="1" dirty="0">
                        <a:effectLst/>
                        <a:latin typeface="+mn-lt"/>
                        <a:ea typeface="Times New Roman" panose="02020603050405020304" pitchFamily="18" charset="0"/>
                      </a:endParaRPr>
                    </a:p>
                    <a:p>
                      <a:pPr marL="0" lvl="0" indent="0" algn="just">
                        <a:spcAft>
                          <a:spcPts val="0"/>
                        </a:spcAft>
                        <a:buFont typeface="Arial" panose="020B0604020202020204" pitchFamily="34" charset="0"/>
                        <a:buNone/>
                        <a:tabLst>
                          <a:tab pos="137160" algn="l"/>
                        </a:tabLst>
                      </a:pPr>
                      <a:r>
                        <a:rPr lang="ru-RU" sz="1400" b="1" spc="25" dirty="0">
                          <a:solidFill>
                            <a:srgbClr val="000000"/>
                          </a:solidFill>
                          <a:effectLst/>
                          <a:latin typeface="+mn-lt"/>
                          <a:ea typeface="Times New Roman" panose="02020603050405020304" pitchFamily="18" charset="0"/>
                        </a:rPr>
                        <a:t>- гражданский служащий не должен допускать, чтобы  перспектива другой работы способствовала </a:t>
                      </a:r>
                      <a:r>
                        <a:rPr lang="ru-RU" sz="1400" b="1" spc="-5" dirty="0">
                          <a:solidFill>
                            <a:srgbClr val="000000"/>
                          </a:solidFill>
                          <a:effectLst/>
                          <a:latin typeface="+mn-lt"/>
                          <a:ea typeface="Times New Roman" panose="02020603050405020304" pitchFamily="18" charset="0"/>
                        </a:rPr>
                        <a:t>реальному или потенциальному конфликту интересов, и в этой связи обязан:</a:t>
                      </a:r>
                      <a:endParaRPr lang="ru-RU" sz="1400" b="1" dirty="0">
                        <a:effectLst/>
                        <a:latin typeface="+mn-lt"/>
                        <a:ea typeface="Times New Roman" panose="02020603050405020304" pitchFamily="18" charset="0"/>
                      </a:endParaRPr>
                    </a:p>
                    <a:p>
                      <a:pPr algn="just">
                        <a:spcAft>
                          <a:spcPts val="0"/>
                        </a:spcAft>
                      </a:pPr>
                      <a:r>
                        <a:rPr lang="ru-RU" sz="1400" b="1" spc="5" dirty="0">
                          <a:solidFill>
                            <a:srgbClr val="000000"/>
                          </a:solidFill>
                          <a:effectLst/>
                          <a:latin typeface="+mn-lt"/>
                          <a:ea typeface="Times New Roman" panose="02020603050405020304" pitchFamily="18" charset="0"/>
                        </a:rPr>
                        <a:t>а) незамедлительно доложить непосредственному </a:t>
                      </a:r>
                      <a:r>
                        <a:rPr lang="ru-RU" sz="1400" b="1" spc="20" dirty="0">
                          <a:solidFill>
                            <a:srgbClr val="000000"/>
                          </a:solidFill>
                          <a:effectLst/>
                          <a:latin typeface="+mn-lt"/>
                          <a:ea typeface="Times New Roman" panose="02020603050405020304" pitchFamily="18" charset="0"/>
                        </a:rPr>
                        <a:t>руководителю о любом конкретном предложении </a:t>
                      </a:r>
                      <a:r>
                        <a:rPr lang="ru-RU" sz="1400" b="1" spc="30" dirty="0">
                          <a:solidFill>
                            <a:srgbClr val="000000"/>
                          </a:solidFill>
                          <a:effectLst/>
                          <a:latin typeface="+mn-lt"/>
                          <a:ea typeface="Times New Roman" panose="02020603050405020304" pitchFamily="18" charset="0"/>
                        </a:rPr>
                        <a:t>работы после завершения гражданской службы,</a:t>
                      </a:r>
                      <a:endParaRPr lang="ru-RU" sz="1400" b="1" dirty="0">
                        <a:effectLst/>
                        <a:latin typeface="+mn-lt"/>
                        <a:ea typeface="Times New Roman" panose="02020603050405020304" pitchFamily="18" charset="0"/>
                      </a:endParaRPr>
                    </a:p>
                    <a:p>
                      <a:pPr algn="just">
                        <a:spcAft>
                          <a:spcPts val="0"/>
                        </a:spcAft>
                      </a:pPr>
                      <a:r>
                        <a:rPr lang="ru-RU" sz="1400" b="1" spc="5" dirty="0">
                          <a:solidFill>
                            <a:srgbClr val="000000"/>
                          </a:solidFill>
                          <a:effectLst/>
                          <a:latin typeface="+mn-lt"/>
                          <a:ea typeface="Times New Roman" panose="02020603050405020304" pitchFamily="18" charset="0"/>
                        </a:rPr>
                        <a:t> и принять согласованное решение о совместимости </a:t>
                      </a:r>
                      <a:r>
                        <a:rPr lang="ru-RU" sz="1400" b="1" spc="50" dirty="0">
                          <a:solidFill>
                            <a:srgbClr val="000000"/>
                          </a:solidFill>
                          <a:effectLst/>
                          <a:latin typeface="+mn-lt"/>
                          <a:ea typeface="Times New Roman" panose="02020603050405020304" pitchFamily="18" charset="0"/>
                        </a:rPr>
                        <a:t>предложения с дальнейшим прохождением </a:t>
                      </a:r>
                      <a:r>
                        <a:rPr lang="ru-RU" sz="1400" b="1" spc="-5" dirty="0">
                          <a:solidFill>
                            <a:srgbClr val="000000"/>
                          </a:solidFill>
                          <a:effectLst/>
                          <a:latin typeface="+mn-lt"/>
                          <a:ea typeface="Times New Roman" panose="02020603050405020304" pitchFamily="18" charset="0"/>
                        </a:rPr>
                        <a:t>гражданской службы;</a:t>
                      </a:r>
                      <a:endParaRPr lang="ru-RU" sz="1400" b="1" dirty="0">
                        <a:effectLst/>
                        <a:latin typeface="+mn-lt"/>
                        <a:ea typeface="Times New Roman" panose="02020603050405020304" pitchFamily="18" charset="0"/>
                      </a:endParaRPr>
                    </a:p>
                    <a:p>
                      <a:pPr algn="just">
                        <a:spcAft>
                          <a:spcPts val="0"/>
                        </a:spcAft>
                      </a:pPr>
                      <a:r>
                        <a:rPr lang="ru-RU" sz="1400" b="1" spc="10" dirty="0">
                          <a:solidFill>
                            <a:srgbClr val="000000"/>
                          </a:solidFill>
                          <a:effectLst/>
                          <a:latin typeface="+mn-lt"/>
                          <a:ea typeface="Times New Roman" panose="02020603050405020304" pitchFamily="18" charset="0"/>
                        </a:rPr>
                        <a:t>б) сообщить руководителю о своем согласии на </a:t>
                      </a:r>
                      <a:r>
                        <a:rPr lang="ru-RU" sz="1400" b="1" dirty="0">
                          <a:solidFill>
                            <a:srgbClr val="000000"/>
                          </a:solidFill>
                          <a:effectLst/>
                          <a:latin typeface="+mn-lt"/>
                          <a:ea typeface="Times New Roman" panose="02020603050405020304" pitchFamily="18" charset="0"/>
                        </a:rPr>
                        <a:t>предложение работы и принять меры к недопущению возникновения конфликта интересов;</a:t>
                      </a:r>
                      <a:endParaRPr lang="ru-RU" sz="1400" b="1" dirty="0">
                        <a:effectLst/>
                        <a:latin typeface="+mn-lt"/>
                        <a:ea typeface="Times New Roman" panose="02020603050405020304" pitchFamily="18" charset="0"/>
                      </a:endParaRPr>
                    </a:p>
                    <a:p>
                      <a:pPr marL="0" lvl="0" indent="0" algn="just">
                        <a:spcAft>
                          <a:spcPts val="0"/>
                        </a:spcAft>
                        <a:buFont typeface="Arial" panose="020B0604020202020204" pitchFamily="34" charset="0"/>
                        <a:buNone/>
                        <a:tabLst>
                          <a:tab pos="194945" algn="l"/>
                        </a:tabLst>
                      </a:pPr>
                      <a:r>
                        <a:rPr lang="ru-RU" sz="1400" b="1" spc="10" dirty="0">
                          <a:solidFill>
                            <a:srgbClr val="000000"/>
                          </a:solidFill>
                          <a:effectLst/>
                          <a:latin typeface="+mn-lt"/>
                          <a:ea typeface="Times New Roman" panose="02020603050405020304" pitchFamily="18" charset="0"/>
                        </a:rPr>
                        <a:t>- бывший </a:t>
                      </a:r>
                      <a:r>
                        <a:rPr lang="ru-RU" sz="1400" b="1" spc="25" dirty="0">
                          <a:solidFill>
                            <a:srgbClr val="000000"/>
                          </a:solidFill>
                          <a:effectLst/>
                          <a:latin typeface="+mn-lt"/>
                          <a:ea typeface="Times New Roman" panose="02020603050405020304" pitchFamily="18" charset="0"/>
                        </a:rPr>
                        <a:t>гражданский</a:t>
                      </a:r>
                      <a:r>
                        <a:rPr lang="ru-RU" sz="1400" b="1" spc="10" dirty="0">
                          <a:solidFill>
                            <a:srgbClr val="000000"/>
                          </a:solidFill>
                          <a:effectLst/>
                          <a:latin typeface="+mn-lt"/>
                          <a:ea typeface="Times New Roman" panose="02020603050405020304" pitchFamily="18" charset="0"/>
                        </a:rPr>
                        <a:t> служащий не должен действовать от имени какого бы то ни было лица или </a:t>
                      </a:r>
                      <a:r>
                        <a:rPr lang="ru-RU" sz="1400" b="1" spc="25" dirty="0">
                          <a:solidFill>
                            <a:srgbClr val="000000"/>
                          </a:solidFill>
                          <a:effectLst/>
                          <a:latin typeface="+mn-lt"/>
                          <a:ea typeface="Times New Roman" panose="02020603050405020304" pitchFamily="18" charset="0"/>
                        </a:rPr>
                        <a:t>организации в деле, по которому он действовал или </a:t>
                      </a:r>
                      <a:r>
                        <a:rPr lang="ru-RU" sz="1400" b="1" spc="30" dirty="0">
                          <a:solidFill>
                            <a:srgbClr val="000000"/>
                          </a:solidFill>
                          <a:effectLst/>
                          <a:latin typeface="+mn-lt"/>
                          <a:ea typeface="Times New Roman" panose="02020603050405020304" pitchFamily="18" charset="0"/>
                        </a:rPr>
                        <a:t>консультировал от имени гражданской службы, </a:t>
                      </a:r>
                      <a:r>
                        <a:rPr lang="ru-RU" sz="1400" b="1" spc="50" dirty="0">
                          <a:solidFill>
                            <a:srgbClr val="000000"/>
                          </a:solidFill>
                          <a:effectLst/>
                          <a:latin typeface="+mn-lt"/>
                          <a:ea typeface="Times New Roman" panose="02020603050405020304" pitchFamily="18" charset="0"/>
                        </a:rPr>
                        <a:t>что дало бы дополнительные преимущества этому </a:t>
                      </a:r>
                      <a:r>
                        <a:rPr lang="ru-RU" sz="1400" b="1" dirty="0">
                          <a:solidFill>
                            <a:srgbClr val="000000"/>
                          </a:solidFill>
                          <a:effectLst/>
                          <a:latin typeface="+mn-lt"/>
                          <a:ea typeface="Times New Roman" panose="02020603050405020304" pitchFamily="18" charset="0"/>
                        </a:rPr>
                        <a:t>лицу или этой организации;</a:t>
                      </a:r>
                      <a:endParaRPr lang="ru-RU" sz="1400" b="1" dirty="0">
                        <a:effectLst/>
                        <a:latin typeface="+mn-lt"/>
                        <a:ea typeface="Times New Roman" panose="02020603050405020304" pitchFamily="18" charset="0"/>
                      </a:endParaRPr>
                    </a:p>
                    <a:p>
                      <a:pPr algn="just">
                        <a:spcAft>
                          <a:spcPts val="0"/>
                        </a:spcAft>
                      </a:pPr>
                      <a:r>
                        <a:rPr lang="ru-RU" sz="1400" b="1" dirty="0">
                          <a:solidFill>
                            <a:srgbClr val="000000"/>
                          </a:solidFill>
                          <a:effectLst/>
                          <a:latin typeface="+mn-lt"/>
                          <a:ea typeface="Times New Roman" panose="02020603050405020304" pitchFamily="18" charset="0"/>
                        </a:rPr>
                        <a:t>- </a:t>
                      </a:r>
                      <a:r>
                        <a:rPr lang="ru-RU" sz="1400" b="1" spc="20" dirty="0">
                          <a:solidFill>
                            <a:srgbClr val="000000"/>
                          </a:solidFill>
                          <a:effectLst/>
                          <a:latin typeface="+mn-lt"/>
                          <a:ea typeface="Times New Roman" panose="02020603050405020304" pitchFamily="18" charset="0"/>
                        </a:rPr>
                        <a:t>бывший </a:t>
                      </a:r>
                      <a:r>
                        <a:rPr lang="ru-RU" sz="1400" b="1" spc="25" dirty="0">
                          <a:solidFill>
                            <a:srgbClr val="000000"/>
                          </a:solidFill>
                          <a:effectLst/>
                          <a:latin typeface="+mn-lt"/>
                          <a:ea typeface="Times New Roman" panose="02020603050405020304" pitchFamily="18" charset="0"/>
                        </a:rPr>
                        <a:t>гражданский</a:t>
                      </a:r>
                      <a:r>
                        <a:rPr lang="ru-RU" sz="1400" b="1" spc="20" dirty="0">
                          <a:solidFill>
                            <a:srgbClr val="000000"/>
                          </a:solidFill>
                          <a:effectLst/>
                          <a:latin typeface="+mn-lt"/>
                          <a:ea typeface="Times New Roman" panose="02020603050405020304" pitchFamily="18" charset="0"/>
                        </a:rPr>
                        <a:t> служащий не должен </a:t>
                      </a:r>
                      <a:r>
                        <a:rPr lang="ru-RU" sz="1400" b="1" spc="5" dirty="0">
                          <a:solidFill>
                            <a:srgbClr val="000000"/>
                          </a:solidFill>
                          <a:effectLst/>
                          <a:latin typeface="+mn-lt"/>
                          <a:ea typeface="Times New Roman" panose="02020603050405020304" pitchFamily="18" charset="0"/>
                        </a:rPr>
                        <a:t>использовать или распространять конфиденциальную </a:t>
                      </a:r>
                      <a:r>
                        <a:rPr lang="ru-RU" sz="1400" b="1" spc="10" dirty="0">
                          <a:solidFill>
                            <a:srgbClr val="000000"/>
                          </a:solidFill>
                          <a:effectLst/>
                          <a:latin typeface="+mn-lt"/>
                          <a:ea typeface="Times New Roman" panose="02020603050405020304" pitchFamily="18" charset="0"/>
                        </a:rPr>
                        <a:t>информацию, полученную им в качестве </a:t>
                      </a:r>
                      <a:r>
                        <a:rPr lang="ru-RU" sz="1400" b="1" spc="5" dirty="0">
                          <a:solidFill>
                            <a:srgbClr val="000000"/>
                          </a:solidFill>
                          <a:effectLst/>
                          <a:latin typeface="+mn-lt"/>
                          <a:ea typeface="Times New Roman" panose="02020603050405020304" pitchFamily="18" charset="0"/>
                        </a:rPr>
                        <a:t>гражданского служащего, кроме случаев </a:t>
                      </a:r>
                      <a:r>
                        <a:rPr lang="ru-RU" sz="1400" b="1" spc="-5" dirty="0">
                          <a:solidFill>
                            <a:srgbClr val="000000"/>
                          </a:solidFill>
                          <a:effectLst/>
                          <a:latin typeface="+mn-lt"/>
                          <a:ea typeface="Times New Roman" panose="02020603050405020304" pitchFamily="18" charset="0"/>
                        </a:rPr>
                        <a:t>специального разрешения на ее использование в </a:t>
                      </a:r>
                      <a:r>
                        <a:rPr lang="ru-RU" sz="1400" b="1" dirty="0">
                          <a:solidFill>
                            <a:srgbClr val="000000"/>
                          </a:solidFill>
                          <a:effectLst/>
                          <a:latin typeface="+mn-lt"/>
                          <a:ea typeface="Times New Roman" panose="02020603050405020304" pitchFamily="18" charset="0"/>
                        </a:rPr>
                        <a:t>соответствии с законодательством</a:t>
                      </a:r>
                      <a:endParaRPr lang="ru-RU" sz="14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1"/>
                  </a:ext>
                </a:extLst>
              </a:tr>
              <a:tr h="3651945">
                <a:tc>
                  <a:txBody>
                    <a:bodyPr/>
                    <a:lstStyle/>
                    <a:p>
                      <a:pPr indent="-3810">
                        <a:spcAft>
                          <a:spcPts val="0"/>
                        </a:spcAft>
                      </a:pPr>
                      <a:r>
                        <a:rPr lang="ru-RU" sz="1400" b="1" spc="-55" dirty="0">
                          <a:solidFill>
                            <a:srgbClr val="C00000"/>
                          </a:solidFill>
                          <a:effectLst/>
                          <a:latin typeface="+mn-lt"/>
                          <a:ea typeface="Times New Roman" panose="02020603050405020304" pitchFamily="18" charset="0"/>
                        </a:rPr>
                        <a:t>Отношения с бывшими гражданскими служащими</a:t>
                      </a:r>
                      <a:endParaRPr lang="ru-RU" sz="1400" b="1" dirty="0">
                        <a:solidFill>
                          <a:srgbClr val="C00000"/>
                        </a:solidFill>
                        <a:effectLst/>
                        <a:latin typeface="+mn-lt"/>
                        <a:ea typeface="Times New Roman" panose="02020603050405020304" pitchFamily="18" charset="0"/>
                      </a:endParaRPr>
                    </a:p>
                  </a:txBody>
                  <a:tcPr marL="68580" marR="68580" marT="0" marB="0">
                    <a:solidFill>
                      <a:schemeClr val="bg2"/>
                    </a:solidFill>
                  </a:tcPr>
                </a:tc>
                <a:tc>
                  <a:txBody>
                    <a:bodyPr/>
                    <a:lstStyle/>
                    <a:p>
                      <a:pPr marL="0" lvl="0" indent="0" algn="just">
                        <a:spcAft>
                          <a:spcPts val="0"/>
                        </a:spcAft>
                        <a:buFont typeface="Arial" panose="020B0604020202020204" pitchFamily="34" charset="0"/>
                        <a:buNone/>
                        <a:tabLst>
                          <a:tab pos="137160" algn="l"/>
                        </a:tabLst>
                      </a:pPr>
                      <a:r>
                        <a:rPr lang="ru-RU" sz="1400" b="1" spc="5" dirty="0">
                          <a:solidFill>
                            <a:srgbClr val="000000"/>
                          </a:solidFill>
                          <a:effectLst/>
                          <a:latin typeface="+mn-lt"/>
                          <a:ea typeface="Times New Roman" panose="02020603050405020304" pitchFamily="18" charset="0"/>
                        </a:rPr>
                        <a:t>-</a:t>
                      </a:r>
                      <a:r>
                        <a:rPr lang="ru-RU" sz="1400" b="1" spc="5" baseline="0" dirty="0">
                          <a:solidFill>
                            <a:srgbClr val="000000"/>
                          </a:solidFill>
                          <a:effectLst/>
                          <a:latin typeface="+mn-lt"/>
                          <a:ea typeface="Times New Roman" panose="02020603050405020304" pitchFamily="18" charset="0"/>
                        </a:rPr>
                        <a:t> </a:t>
                      </a:r>
                      <a:r>
                        <a:rPr lang="ru-RU" sz="1400" b="1" spc="25" dirty="0">
                          <a:solidFill>
                            <a:srgbClr val="000000"/>
                          </a:solidFill>
                          <a:effectLst/>
                          <a:latin typeface="+mn-lt"/>
                          <a:ea typeface="Times New Roman" panose="02020603050405020304" pitchFamily="18" charset="0"/>
                        </a:rPr>
                        <a:t>гражданский служащий не должен оказывать особое внимание бывшим гражданским служащим и предоставлять им доступ в государственный орган, если это может создать конфликт интересов</a:t>
                      </a:r>
                      <a:endParaRPr lang="ru-RU" sz="1400" b="1" dirty="0">
                        <a:effectLst/>
                        <a:latin typeface="+mn-lt"/>
                        <a:ea typeface="Times New Roman" panose="02020603050405020304" pitchFamily="18" charset="0"/>
                      </a:endParaRPr>
                    </a:p>
                  </a:txBody>
                  <a:tcPr marL="68580" marR="68580" marT="0" marB="0">
                    <a:solidFill>
                      <a:schemeClr val="bg2"/>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63093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51520" y="620688"/>
            <a:ext cx="8640960" cy="5472608"/>
          </a:xfrm>
          <a:prstGeom prst="rect">
            <a:avLst/>
          </a:prstGeom>
        </p:spPr>
      </p:pic>
    </p:spTree>
    <p:extLst>
      <p:ext uri="{BB962C8B-B14F-4D97-AF65-F5344CB8AC3E}">
        <p14:creationId xmlns:p14="http://schemas.microsoft.com/office/powerpoint/2010/main" val="138350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Похожее изображени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585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16722" y="831896"/>
            <a:ext cx="8475758" cy="2741120"/>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effectLst>
            <a:innerShdw blurRad="114300">
              <a:prstClr val="black"/>
            </a:inn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400" b="1" dirty="0">
                <a:solidFill>
                  <a:srgbClr val="C00000"/>
                </a:solidFill>
              </a:rPr>
              <a:t>2. Ограничения и запреты, налагаемые на государственных и муниципальных служащих</a:t>
            </a:r>
            <a:endParaRPr lang="ru-RU" sz="4400" dirty="0">
              <a:solidFill>
                <a:srgbClr val="C00000"/>
              </a:solidFill>
            </a:endParaRPr>
          </a:p>
        </p:txBody>
      </p:sp>
      <p:pic>
        <p:nvPicPr>
          <p:cNvPr id="5" name="Рисунок 4"/>
          <p:cNvPicPr>
            <a:picLocks noChangeAspect="1"/>
          </p:cNvPicPr>
          <p:nvPr/>
        </p:nvPicPr>
        <p:blipFill>
          <a:blip r:embed="rId2"/>
          <a:stretch>
            <a:fillRect/>
          </a:stretch>
        </p:blipFill>
        <p:spPr>
          <a:xfrm>
            <a:off x="2386349" y="3717032"/>
            <a:ext cx="4536504" cy="3024336"/>
          </a:xfrm>
          <a:prstGeom prst="rect">
            <a:avLst/>
          </a:prstGeom>
        </p:spPr>
      </p:pic>
    </p:spTree>
    <p:extLst>
      <p:ext uri="{BB962C8B-B14F-4D97-AF65-F5344CB8AC3E}">
        <p14:creationId xmlns:p14="http://schemas.microsoft.com/office/powerpoint/2010/main" val="2920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endParaRPr lang="ru-RU" dirty="0"/>
          </a:p>
        </p:txBody>
      </p:sp>
      <p:pic>
        <p:nvPicPr>
          <p:cNvPr id="3074" name="Picture 2" descr="Картинки по запросу ограничения, связанные с гражданской службой"/>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243408"/>
            <a:ext cx="9324528" cy="828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865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TotalTime>
  <Words>7336</Words>
  <Application>Microsoft Office PowerPoint</Application>
  <PresentationFormat>Экран (4:3)</PresentationFormat>
  <Paragraphs>574</Paragraphs>
  <Slides>62</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4</vt:i4>
      </vt:variant>
      <vt:variant>
        <vt:lpstr>Заголовки слайдов</vt:lpstr>
      </vt:variant>
      <vt:variant>
        <vt:i4>62</vt:i4>
      </vt:variant>
    </vt:vector>
  </HeadingPairs>
  <TitlesOfParts>
    <vt:vector size="71" baseType="lpstr">
      <vt:lpstr>Arial</vt:lpstr>
      <vt:lpstr>Bookman Old Style</vt:lpstr>
      <vt:lpstr>Calibri</vt:lpstr>
      <vt:lpstr>Times New Roman</vt:lpstr>
      <vt:lpstr>Wingdings</vt:lpstr>
      <vt:lpstr>Тема Office</vt:lpstr>
      <vt:lpstr>Оформление по умолчанию</vt:lpstr>
      <vt:lpstr>1_Оформление по умолчанию</vt:lpstr>
      <vt:lpstr>2_Оформление по умолчанию</vt:lpstr>
      <vt:lpstr>Презентация PowerPoint</vt:lpstr>
      <vt:lpstr>Презентация PowerPoint</vt:lpstr>
      <vt:lpstr>Презентация PowerPoint</vt:lpstr>
      <vt:lpstr>Применительно к коррупции, государственный гражданский служащий призван:</vt:lpstr>
      <vt:lpstr>Антикоррупционные стандарты поведения в рамках прохождения гражданской службы</vt:lpstr>
      <vt:lpstr>Презентация PowerPoint</vt:lpstr>
      <vt:lpstr>Презентация PowerPoint</vt:lpstr>
      <vt:lpstr>Презентация PowerPoint</vt:lpstr>
      <vt:lpstr>Презентация PowerPoint</vt:lpstr>
      <vt:lpstr>Презентация PowerPoint</vt:lpstr>
      <vt:lpstr>Статья 8 ФЗ № 273. Обязанность государственных и муниципальных служащих представлять сведения о доходах, об имуществе и обязательствах имущественного характера </vt:lpstr>
      <vt:lpstr>Презентация PowerPoint</vt:lpstr>
      <vt:lpstr>Презентация PowerPoint</vt:lpstr>
      <vt:lpstr>Презентация PowerPoint</vt:lpstr>
      <vt:lpstr>Презентация PowerPoint</vt:lpstr>
      <vt:lpstr> Сведения о своих расходах,  а также о расходах своих супруги (супруга)  и  несовершеннолетних детей  </vt:lpstr>
      <vt:lpstr>Сведения о своих расходах,  а также о расходах своих супруги (супруга)  и  несовершеннолетних детей</vt:lpstr>
      <vt:lpstr>Сведения предоставляются </vt:lpstr>
      <vt:lpstr>Кадровым работником , ответственным за работу по профилактике коррупционных и иных правонарушений осуществляется контроль за соответствием расходов государственных служащих Республики Саха (Якутия), а также расходов их супруги (супруга) и несовершеннолетних детей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Статья 12 ФЗ № 273. Ограничения, налагаемые на гражданина, замещавшего должность государственной или муниципальной службы, при заключении им трудового договора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Рекомендации по правилам поведения в ситуации коррупционной направленности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102</cp:revision>
  <dcterms:created xsi:type="dcterms:W3CDTF">2013-11-13T18:09:22Z</dcterms:created>
  <dcterms:modified xsi:type="dcterms:W3CDTF">2020-09-10T01:25:03Z</dcterms:modified>
</cp:coreProperties>
</file>